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7" r:id="rId3"/>
    <p:sldId id="258" r:id="rId4"/>
    <p:sldId id="259" r:id="rId5"/>
    <p:sldId id="260" r:id="rId6"/>
    <p:sldId id="261" r:id="rId7"/>
    <p:sldId id="262" r:id="rId8"/>
    <p:sldId id="263" r:id="rId9"/>
    <p:sldId id="264" r:id="rId10"/>
    <p:sldId id="265" r:id="rId11"/>
    <p:sldId id="266" r:id="rId12"/>
    <p:sldId id="282" r:id="rId13"/>
    <p:sldId id="281"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3" r:id="rId29"/>
    <p:sldId id="285" r:id="rId30"/>
    <p:sldId id="284"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1" r:id="rId46"/>
    <p:sldId id="302" r:id="rId47"/>
    <p:sldId id="303" r:id="rId48"/>
    <p:sldId id="304" r:id="rId49"/>
    <p:sldId id="305" r:id="rId50"/>
    <p:sldId id="306" r:id="rId51"/>
    <p:sldId id="307" r:id="rId52"/>
    <p:sldId id="308" r:id="rId53"/>
    <p:sldId id="309" r:id="rId54"/>
    <p:sldId id="311" r:id="rId55"/>
    <p:sldId id="312" r:id="rId56"/>
    <p:sldId id="313" r:id="rId57"/>
    <p:sldId id="314" r:id="rId58"/>
    <p:sldId id="315" r:id="rId59"/>
    <p:sldId id="317" r:id="rId60"/>
    <p:sldId id="318" r:id="rId61"/>
    <p:sldId id="319" r:id="rId62"/>
    <p:sldId id="322" r:id="rId63"/>
    <p:sldId id="323" r:id="rId64"/>
    <p:sldId id="324" r:id="rId65"/>
    <p:sldId id="325" r:id="rId66"/>
    <p:sldId id="326"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33"/>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620" autoAdjust="0"/>
  </p:normalViewPr>
  <p:slideViewPr>
    <p:cSldViewPr snapToGrid="0">
      <p:cViewPr varScale="1">
        <p:scale>
          <a:sx n="73" d="100"/>
          <a:sy n="73" d="100"/>
        </p:scale>
        <p:origin x="37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D11620-6327-49F7-A161-965D5BDAD151}" type="datetimeFigureOut">
              <a:rPr lang="zh-CN" altLang="en-US" smtClean="0"/>
              <a:t>2016/12/10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2CE972-E95A-4E56-B53E-02AB148D8592}" type="slidenum">
              <a:rPr lang="zh-CN" altLang="en-US" smtClean="0"/>
              <a:t>‹#›</a:t>
            </a:fld>
            <a:endParaRPr lang="zh-CN" altLang="en-US"/>
          </a:p>
        </p:txBody>
      </p:sp>
    </p:spTree>
    <p:extLst>
      <p:ext uri="{BB962C8B-B14F-4D97-AF65-F5344CB8AC3E}">
        <p14:creationId xmlns:p14="http://schemas.microsoft.com/office/powerpoint/2010/main" val="1479150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Chapter</a:t>
            </a:r>
            <a:r>
              <a:rPr lang="en-US" altLang="zh-CN" baseline="0" dirty="0" smtClean="0"/>
              <a:t> 5</a:t>
            </a:r>
            <a:endParaRPr lang="zh-CN" altLang="en-US" dirty="0"/>
          </a:p>
        </p:txBody>
      </p:sp>
      <p:sp>
        <p:nvSpPr>
          <p:cNvPr id="4" name="灯片编号占位符 3"/>
          <p:cNvSpPr>
            <a:spLocks noGrp="1"/>
          </p:cNvSpPr>
          <p:nvPr>
            <p:ph type="sldNum" sz="quarter" idx="10"/>
          </p:nvPr>
        </p:nvSpPr>
        <p:spPr/>
        <p:txBody>
          <a:bodyPr/>
          <a:lstStyle/>
          <a:p>
            <a:fld id="{AC2CE972-E95A-4E56-B53E-02AB148D8592}" type="slidenum">
              <a:rPr lang="zh-CN" altLang="en-US" smtClean="0"/>
              <a:t>27</a:t>
            </a:fld>
            <a:endParaRPr lang="zh-CN" altLang="en-US"/>
          </a:p>
        </p:txBody>
      </p:sp>
    </p:spTree>
    <p:extLst>
      <p:ext uri="{BB962C8B-B14F-4D97-AF65-F5344CB8AC3E}">
        <p14:creationId xmlns:p14="http://schemas.microsoft.com/office/powerpoint/2010/main" val="1675934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B9745EA0-C460-44C2-B1EE-B23C4B539B4B}" type="datetimeFigureOut">
              <a:rPr lang="zh-CN" altLang="en-US" smtClean="0"/>
              <a:t>2016/12/10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7B7E51-8746-424E-BC3C-02956C9E423C}" type="slidenum">
              <a:rPr lang="zh-CN" altLang="en-US" smtClean="0"/>
              <a:t>‹#›</a:t>
            </a:fld>
            <a:endParaRPr lang="zh-CN" altLang="en-US"/>
          </a:p>
        </p:txBody>
      </p:sp>
    </p:spTree>
    <p:extLst>
      <p:ext uri="{BB962C8B-B14F-4D97-AF65-F5344CB8AC3E}">
        <p14:creationId xmlns:p14="http://schemas.microsoft.com/office/powerpoint/2010/main" val="3715577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9745EA0-C460-44C2-B1EE-B23C4B539B4B}" type="datetimeFigureOut">
              <a:rPr lang="zh-CN" altLang="en-US" smtClean="0"/>
              <a:t>2016/12/10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7B7E51-8746-424E-BC3C-02956C9E423C}" type="slidenum">
              <a:rPr lang="zh-CN" altLang="en-US" smtClean="0"/>
              <a:t>‹#›</a:t>
            </a:fld>
            <a:endParaRPr lang="zh-CN" altLang="en-US"/>
          </a:p>
        </p:txBody>
      </p:sp>
    </p:spTree>
    <p:extLst>
      <p:ext uri="{BB962C8B-B14F-4D97-AF65-F5344CB8AC3E}">
        <p14:creationId xmlns:p14="http://schemas.microsoft.com/office/powerpoint/2010/main" val="392189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9745EA0-C460-44C2-B1EE-B23C4B539B4B}" type="datetimeFigureOut">
              <a:rPr lang="zh-CN" altLang="en-US" smtClean="0"/>
              <a:t>2016/12/10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7B7E51-8746-424E-BC3C-02956C9E423C}" type="slidenum">
              <a:rPr lang="zh-CN" altLang="en-US" smtClean="0"/>
              <a:t>‹#›</a:t>
            </a:fld>
            <a:endParaRPr lang="zh-CN" altLang="en-US"/>
          </a:p>
        </p:txBody>
      </p:sp>
    </p:spTree>
    <p:extLst>
      <p:ext uri="{BB962C8B-B14F-4D97-AF65-F5344CB8AC3E}">
        <p14:creationId xmlns:p14="http://schemas.microsoft.com/office/powerpoint/2010/main" val="2387960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9745EA0-C460-44C2-B1EE-B23C4B539B4B}" type="datetimeFigureOut">
              <a:rPr lang="zh-CN" altLang="en-US" smtClean="0"/>
              <a:t>2016/12/10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7B7E51-8746-424E-BC3C-02956C9E423C}" type="slidenum">
              <a:rPr lang="zh-CN" altLang="en-US" smtClean="0"/>
              <a:t>‹#›</a:t>
            </a:fld>
            <a:endParaRPr lang="zh-CN" altLang="en-US"/>
          </a:p>
        </p:txBody>
      </p:sp>
    </p:spTree>
    <p:extLst>
      <p:ext uri="{BB962C8B-B14F-4D97-AF65-F5344CB8AC3E}">
        <p14:creationId xmlns:p14="http://schemas.microsoft.com/office/powerpoint/2010/main" val="1861831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B9745EA0-C460-44C2-B1EE-B23C4B539B4B}" type="datetimeFigureOut">
              <a:rPr lang="zh-CN" altLang="en-US" smtClean="0"/>
              <a:t>2016/12/10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7B7E51-8746-424E-BC3C-02956C9E423C}" type="slidenum">
              <a:rPr lang="zh-CN" altLang="en-US" smtClean="0"/>
              <a:t>‹#›</a:t>
            </a:fld>
            <a:endParaRPr lang="zh-CN" altLang="en-US"/>
          </a:p>
        </p:txBody>
      </p:sp>
    </p:spTree>
    <p:extLst>
      <p:ext uri="{BB962C8B-B14F-4D97-AF65-F5344CB8AC3E}">
        <p14:creationId xmlns:p14="http://schemas.microsoft.com/office/powerpoint/2010/main" val="3543011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9745EA0-C460-44C2-B1EE-B23C4B539B4B}" type="datetimeFigureOut">
              <a:rPr lang="zh-CN" altLang="en-US" smtClean="0"/>
              <a:t>2016/12/10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7B7E51-8746-424E-BC3C-02956C9E423C}" type="slidenum">
              <a:rPr lang="zh-CN" altLang="en-US" smtClean="0"/>
              <a:t>‹#›</a:t>
            </a:fld>
            <a:endParaRPr lang="zh-CN" altLang="en-US"/>
          </a:p>
        </p:txBody>
      </p:sp>
    </p:spTree>
    <p:extLst>
      <p:ext uri="{BB962C8B-B14F-4D97-AF65-F5344CB8AC3E}">
        <p14:creationId xmlns:p14="http://schemas.microsoft.com/office/powerpoint/2010/main" val="20038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9745EA0-C460-44C2-B1EE-B23C4B539B4B}" type="datetimeFigureOut">
              <a:rPr lang="zh-CN" altLang="en-US" smtClean="0"/>
              <a:t>2016/12/10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E7B7E51-8746-424E-BC3C-02956C9E423C}" type="slidenum">
              <a:rPr lang="zh-CN" altLang="en-US" smtClean="0"/>
              <a:t>‹#›</a:t>
            </a:fld>
            <a:endParaRPr lang="zh-CN" altLang="en-US"/>
          </a:p>
        </p:txBody>
      </p:sp>
    </p:spTree>
    <p:extLst>
      <p:ext uri="{BB962C8B-B14F-4D97-AF65-F5344CB8AC3E}">
        <p14:creationId xmlns:p14="http://schemas.microsoft.com/office/powerpoint/2010/main" val="1709243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9745EA0-C460-44C2-B1EE-B23C4B539B4B}" type="datetimeFigureOut">
              <a:rPr lang="zh-CN" altLang="en-US" smtClean="0"/>
              <a:t>2016/12/10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E7B7E51-8746-424E-BC3C-02956C9E423C}" type="slidenum">
              <a:rPr lang="zh-CN" altLang="en-US" smtClean="0"/>
              <a:t>‹#›</a:t>
            </a:fld>
            <a:endParaRPr lang="zh-CN" altLang="en-US"/>
          </a:p>
        </p:txBody>
      </p:sp>
    </p:spTree>
    <p:extLst>
      <p:ext uri="{BB962C8B-B14F-4D97-AF65-F5344CB8AC3E}">
        <p14:creationId xmlns:p14="http://schemas.microsoft.com/office/powerpoint/2010/main" val="4022471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745EA0-C460-44C2-B1EE-B23C4B539B4B}" type="datetimeFigureOut">
              <a:rPr lang="zh-CN" altLang="en-US" smtClean="0"/>
              <a:t>2016/12/10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E7B7E51-8746-424E-BC3C-02956C9E423C}" type="slidenum">
              <a:rPr lang="zh-CN" altLang="en-US" smtClean="0"/>
              <a:t>‹#›</a:t>
            </a:fld>
            <a:endParaRPr lang="zh-CN" altLang="en-US"/>
          </a:p>
        </p:txBody>
      </p:sp>
    </p:spTree>
    <p:extLst>
      <p:ext uri="{BB962C8B-B14F-4D97-AF65-F5344CB8AC3E}">
        <p14:creationId xmlns:p14="http://schemas.microsoft.com/office/powerpoint/2010/main" val="1947407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B9745EA0-C460-44C2-B1EE-B23C4B539B4B}" type="datetimeFigureOut">
              <a:rPr lang="zh-CN" altLang="en-US" smtClean="0"/>
              <a:t>2016/12/10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7B7E51-8746-424E-BC3C-02956C9E423C}" type="slidenum">
              <a:rPr lang="zh-CN" altLang="en-US" smtClean="0"/>
              <a:t>‹#›</a:t>
            </a:fld>
            <a:endParaRPr lang="zh-CN" altLang="en-US"/>
          </a:p>
        </p:txBody>
      </p:sp>
    </p:spTree>
    <p:extLst>
      <p:ext uri="{BB962C8B-B14F-4D97-AF65-F5344CB8AC3E}">
        <p14:creationId xmlns:p14="http://schemas.microsoft.com/office/powerpoint/2010/main" val="1762625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B9745EA0-C460-44C2-B1EE-B23C4B539B4B}" type="datetimeFigureOut">
              <a:rPr lang="zh-CN" altLang="en-US" smtClean="0"/>
              <a:t>2016/12/10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7B7E51-8746-424E-BC3C-02956C9E423C}" type="slidenum">
              <a:rPr lang="zh-CN" altLang="en-US" smtClean="0"/>
              <a:t>‹#›</a:t>
            </a:fld>
            <a:endParaRPr lang="zh-CN" altLang="en-US"/>
          </a:p>
        </p:txBody>
      </p:sp>
    </p:spTree>
    <p:extLst>
      <p:ext uri="{BB962C8B-B14F-4D97-AF65-F5344CB8AC3E}">
        <p14:creationId xmlns:p14="http://schemas.microsoft.com/office/powerpoint/2010/main" val="225294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745EA0-C460-44C2-B1EE-B23C4B539B4B}" type="datetimeFigureOut">
              <a:rPr lang="zh-CN" altLang="en-US" smtClean="0"/>
              <a:t>2016/12/10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7B7E51-8746-424E-BC3C-02956C9E423C}" type="slidenum">
              <a:rPr lang="zh-CN" altLang="en-US" smtClean="0"/>
              <a:t>‹#›</a:t>
            </a:fld>
            <a:endParaRPr lang="zh-CN" altLang="en-US"/>
          </a:p>
        </p:txBody>
      </p:sp>
    </p:spTree>
    <p:extLst>
      <p:ext uri="{BB962C8B-B14F-4D97-AF65-F5344CB8AC3E}">
        <p14:creationId xmlns:p14="http://schemas.microsoft.com/office/powerpoint/2010/main" val="24647884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9.wmf"/><Relationship Id="rId5" Type="http://schemas.openxmlformats.org/officeDocument/2006/relationships/oleObject" Target="../embeddings/oleObject5.bin"/><Relationship Id="rId4" Type="http://schemas.openxmlformats.org/officeDocument/2006/relationships/image" Target="../media/image18.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2.wmf"/><Relationship Id="rId5" Type="http://schemas.openxmlformats.org/officeDocument/2006/relationships/oleObject" Target="../embeddings/oleObject8.bin"/><Relationship Id="rId4" Type="http://schemas.openxmlformats.org/officeDocument/2006/relationships/image" Target="../media/image21.wmf"/></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7.png"/><Relationship Id="rId4" Type="http://schemas.openxmlformats.org/officeDocument/2006/relationships/image" Target="../media/image26.wmf"/></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wmf"/></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38.wmf"/><Relationship Id="rId4" Type="http://schemas.openxmlformats.org/officeDocument/2006/relationships/oleObject" Target="../embeddings/oleObject11.bin"/></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wmf"/></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78.wmf"/><Relationship Id="rId4" Type="http://schemas.openxmlformats.org/officeDocument/2006/relationships/oleObject" Target="../embeddings/oleObject14.bin"/></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5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5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0.png"/><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8.wmf"/><Relationship Id="rId5" Type="http://schemas.openxmlformats.org/officeDocument/2006/relationships/oleObject" Target="../embeddings/oleObject2.bin"/><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Fourier Transform</a:t>
            </a:r>
            <a:endParaRPr lang="zh-CN" altLang="en-US" dirty="0"/>
          </a:p>
        </p:txBody>
      </p:sp>
      <p:sp>
        <p:nvSpPr>
          <p:cNvPr id="3" name="副标题 2"/>
          <p:cNvSpPr>
            <a:spLocks noGrp="1"/>
          </p:cNvSpPr>
          <p:nvPr>
            <p:ph type="subTitle" idx="1"/>
          </p:nvPr>
        </p:nvSpPr>
        <p:spPr/>
        <p:txBody>
          <a:bodyPr/>
          <a:lstStyle/>
          <a:p>
            <a:r>
              <a:rPr lang="zh-CN" altLang="en-US" dirty="0" smtClean="0"/>
              <a:t>厦门大学 罗塞雨</a:t>
            </a:r>
            <a:endParaRPr lang="zh-CN" altLang="en-US" dirty="0"/>
          </a:p>
        </p:txBody>
      </p:sp>
    </p:spTree>
    <p:extLst>
      <p:ext uri="{BB962C8B-B14F-4D97-AF65-F5344CB8AC3E}">
        <p14:creationId xmlns:p14="http://schemas.microsoft.com/office/powerpoint/2010/main" val="25262529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143000" y="908140"/>
            <a:ext cx="9931693" cy="5873660"/>
          </a:xfrm>
          <a:prstGeom prst="rect">
            <a:avLst/>
          </a:prstGeom>
        </p:spPr>
      </p:pic>
      <p:sp>
        <p:nvSpPr>
          <p:cNvPr id="6" name="文本框 5"/>
          <p:cNvSpPr txBox="1"/>
          <p:nvPr/>
        </p:nvSpPr>
        <p:spPr>
          <a:xfrm>
            <a:off x="969458" y="226423"/>
            <a:ext cx="10313849" cy="400110"/>
          </a:xfrm>
          <a:prstGeom prst="rect">
            <a:avLst/>
          </a:prstGeom>
          <a:noFill/>
        </p:spPr>
        <p:txBody>
          <a:bodyPr wrap="none" rtlCol="0">
            <a:spAutoFit/>
          </a:bodyPr>
          <a:lstStyle/>
          <a:p>
            <a:r>
              <a:rPr lang="en-US" altLang="zh-CN" sz="2000" b="1" i="1" u="sng" dirty="0" smtClean="0">
                <a:solidFill>
                  <a:srgbClr val="00B050"/>
                </a:solidFill>
              </a:rPr>
              <a:t>Graphical development of the Fourier transform of a sequence of equal distant impulse function</a:t>
            </a:r>
            <a:endParaRPr lang="zh-CN" altLang="en-US" sz="2000" b="1" i="1" u="sng" dirty="0">
              <a:solidFill>
                <a:srgbClr val="00B050"/>
              </a:solidFill>
            </a:endParaRPr>
          </a:p>
        </p:txBody>
      </p:sp>
    </p:spTree>
    <p:extLst>
      <p:ext uri="{BB962C8B-B14F-4D97-AF65-F5344CB8AC3E}">
        <p14:creationId xmlns:p14="http://schemas.microsoft.com/office/powerpoint/2010/main" val="9369819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999644" y="119642"/>
            <a:ext cx="10217188" cy="6631677"/>
          </a:xfrm>
          <a:prstGeom prst="rect">
            <a:avLst/>
          </a:prstGeom>
        </p:spPr>
      </p:pic>
    </p:spTree>
    <p:extLst>
      <p:ext uri="{BB962C8B-B14F-4D97-AF65-F5344CB8AC3E}">
        <p14:creationId xmlns:p14="http://schemas.microsoft.com/office/powerpoint/2010/main" val="24667106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Inversion Formula Proof</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3035092671"/>
              </p:ext>
            </p:extLst>
          </p:nvPr>
        </p:nvGraphicFramePr>
        <p:xfrm>
          <a:off x="10290" y="1708150"/>
          <a:ext cx="5592762" cy="955675"/>
        </p:xfrm>
        <a:graphic>
          <a:graphicData uri="http://schemas.openxmlformats.org/presentationml/2006/ole">
            <mc:AlternateContent xmlns:mc="http://schemas.openxmlformats.org/markup-compatibility/2006">
              <mc:Choice xmlns:v="urn:schemas-microsoft-com:vml" Requires="v">
                <p:oleObj spid="_x0000_s11433" name="公式" r:id="rId3" imgW="2819160" imgH="482400" progId="Equation.3">
                  <p:embed/>
                </p:oleObj>
              </mc:Choice>
              <mc:Fallback>
                <p:oleObj name="公式" r:id="rId3" imgW="2819160" imgH="482400" progId="Equation.3">
                  <p:embed/>
                  <p:pic>
                    <p:nvPicPr>
                      <p:cNvPr id="8" name="对象 7"/>
                      <p:cNvPicPr/>
                      <p:nvPr/>
                    </p:nvPicPr>
                    <p:blipFill>
                      <a:blip r:embed="rId4"/>
                      <a:stretch>
                        <a:fillRect/>
                      </a:stretch>
                    </p:blipFill>
                    <p:spPr>
                      <a:xfrm>
                        <a:off x="10290" y="1708150"/>
                        <a:ext cx="5592762" cy="95567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118635556"/>
              </p:ext>
            </p:extLst>
          </p:nvPr>
        </p:nvGraphicFramePr>
        <p:xfrm>
          <a:off x="10290" y="3232235"/>
          <a:ext cx="5315721" cy="2872001"/>
        </p:xfrm>
        <a:graphic>
          <a:graphicData uri="http://schemas.openxmlformats.org/presentationml/2006/ole">
            <mc:AlternateContent xmlns:mc="http://schemas.openxmlformats.org/markup-compatibility/2006">
              <mc:Choice xmlns:v="urn:schemas-microsoft-com:vml" Requires="v">
                <p:oleObj spid="_x0000_s11434" name="Equation" r:id="rId5" imgW="2679480" imgH="1447560" progId="Equation.DSMT4">
                  <p:embed/>
                </p:oleObj>
              </mc:Choice>
              <mc:Fallback>
                <p:oleObj name="Equation" r:id="rId5" imgW="2679480" imgH="1447560" progId="Equation.DSMT4">
                  <p:embed/>
                  <p:pic>
                    <p:nvPicPr>
                      <p:cNvPr id="0" name=""/>
                      <p:cNvPicPr/>
                      <p:nvPr/>
                    </p:nvPicPr>
                    <p:blipFill>
                      <a:blip r:embed="rId6"/>
                      <a:stretch>
                        <a:fillRect/>
                      </a:stretch>
                    </p:blipFill>
                    <p:spPr>
                      <a:xfrm>
                        <a:off x="10290" y="3232235"/>
                        <a:ext cx="5315721" cy="2872001"/>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838105247"/>
              </p:ext>
            </p:extLst>
          </p:nvPr>
        </p:nvGraphicFramePr>
        <p:xfrm>
          <a:off x="5627764" y="1459686"/>
          <a:ext cx="6524625" cy="5040312"/>
        </p:xfrm>
        <a:graphic>
          <a:graphicData uri="http://schemas.openxmlformats.org/presentationml/2006/ole">
            <mc:AlternateContent xmlns:mc="http://schemas.openxmlformats.org/markup-compatibility/2006">
              <mc:Choice xmlns:v="urn:schemas-microsoft-com:vml" Requires="v">
                <p:oleObj spid="_x0000_s11435" name="Equation" r:id="rId7" imgW="3288960" imgH="2539800" progId="Equation.DSMT4">
                  <p:embed/>
                </p:oleObj>
              </mc:Choice>
              <mc:Fallback>
                <p:oleObj name="Equation" r:id="rId7" imgW="3288960" imgH="2539800" progId="Equation.DSMT4">
                  <p:embed/>
                  <p:pic>
                    <p:nvPicPr>
                      <p:cNvPr id="8" name="对象 7"/>
                      <p:cNvPicPr/>
                      <p:nvPr/>
                    </p:nvPicPr>
                    <p:blipFill>
                      <a:blip r:embed="rId8"/>
                      <a:stretch>
                        <a:fillRect/>
                      </a:stretch>
                    </p:blipFill>
                    <p:spPr>
                      <a:xfrm>
                        <a:off x="5627764" y="1459686"/>
                        <a:ext cx="6524625" cy="5040312"/>
                      </a:xfrm>
                      <a:prstGeom prst="rect">
                        <a:avLst/>
                      </a:prstGeom>
                    </p:spPr>
                  </p:pic>
                </p:oleObj>
              </mc:Fallback>
            </mc:AlternateContent>
          </a:graphicData>
        </a:graphic>
      </p:graphicFrame>
      <p:cxnSp>
        <p:nvCxnSpPr>
          <p:cNvPr id="6" name="直接连接符 5"/>
          <p:cNvCxnSpPr/>
          <p:nvPr/>
        </p:nvCxnSpPr>
        <p:spPr>
          <a:xfrm>
            <a:off x="5603052" y="1459686"/>
            <a:ext cx="0" cy="5286554"/>
          </a:xfrm>
          <a:prstGeom prst="line">
            <a:avLst/>
          </a:prstGeom>
          <a:ln w="76200">
            <a:solidFill>
              <a:schemeClr val="accent2"/>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870647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Alternate Fourier Transform Definitions</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425894750"/>
              </p:ext>
            </p:extLst>
          </p:nvPr>
        </p:nvGraphicFramePr>
        <p:xfrm>
          <a:off x="3540125" y="1906588"/>
          <a:ext cx="5111750" cy="2162175"/>
        </p:xfrm>
        <a:graphic>
          <a:graphicData uri="http://schemas.openxmlformats.org/presentationml/2006/ole">
            <mc:AlternateContent xmlns:mc="http://schemas.openxmlformats.org/markup-compatibility/2006">
              <mc:Choice xmlns:v="urn:schemas-microsoft-com:vml" Requires="v">
                <p:oleObj spid="_x0000_s9007" name="Equation" r:id="rId3" imgW="2222280" imgH="939600" progId="Equation.DSMT4">
                  <p:embed/>
                </p:oleObj>
              </mc:Choice>
              <mc:Fallback>
                <p:oleObj name="Equation" r:id="rId3" imgW="2222280" imgH="939600" progId="Equation.DSMT4">
                  <p:embed/>
                  <p:pic>
                    <p:nvPicPr>
                      <p:cNvPr id="0" name=""/>
                      <p:cNvPicPr/>
                      <p:nvPr/>
                    </p:nvPicPr>
                    <p:blipFill>
                      <a:blip r:embed="rId4"/>
                      <a:stretch>
                        <a:fillRect/>
                      </a:stretch>
                    </p:blipFill>
                    <p:spPr>
                      <a:xfrm>
                        <a:off x="3540125" y="1906588"/>
                        <a:ext cx="5111750" cy="216217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245468364"/>
              </p:ext>
            </p:extLst>
          </p:nvPr>
        </p:nvGraphicFramePr>
        <p:xfrm>
          <a:off x="1609262" y="4455751"/>
          <a:ext cx="8973476" cy="1631541"/>
        </p:xfrm>
        <a:graphic>
          <a:graphicData uri="http://schemas.openxmlformats.org/presentationml/2006/ole">
            <mc:AlternateContent xmlns:mc="http://schemas.openxmlformats.org/markup-compatibility/2006">
              <mc:Choice xmlns:v="urn:schemas-microsoft-com:vml" Requires="v">
                <p:oleObj spid="_x0000_s9008" name="公式" r:id="rId5" imgW="3632040" imgH="660240" progId="Equation.3">
                  <p:embed/>
                </p:oleObj>
              </mc:Choice>
              <mc:Fallback>
                <p:oleObj name="公式" r:id="rId5" imgW="3632040" imgH="660240" progId="Equation.3">
                  <p:embed/>
                  <p:pic>
                    <p:nvPicPr>
                      <p:cNvPr id="0" name=""/>
                      <p:cNvPicPr/>
                      <p:nvPr/>
                    </p:nvPicPr>
                    <p:blipFill>
                      <a:blip r:embed="rId6"/>
                      <a:stretch>
                        <a:fillRect/>
                      </a:stretch>
                    </p:blipFill>
                    <p:spPr>
                      <a:xfrm>
                        <a:off x="1609262" y="4455751"/>
                        <a:ext cx="8973476" cy="1631541"/>
                      </a:xfrm>
                      <a:prstGeom prst="rect">
                        <a:avLst/>
                      </a:prstGeom>
                    </p:spPr>
                  </p:pic>
                </p:oleObj>
              </mc:Fallback>
            </mc:AlternateContent>
          </a:graphicData>
        </a:graphic>
      </p:graphicFrame>
    </p:spTree>
    <p:extLst>
      <p:ext uri="{BB962C8B-B14F-4D97-AF65-F5344CB8AC3E}">
        <p14:creationId xmlns:p14="http://schemas.microsoft.com/office/powerpoint/2010/main" val="31928237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935070" y="140685"/>
            <a:ext cx="9449619" cy="6576630"/>
          </a:xfrm>
          <a:prstGeom prst="rect">
            <a:avLst/>
          </a:prstGeom>
        </p:spPr>
      </p:pic>
      <p:sp>
        <p:nvSpPr>
          <p:cNvPr id="5" name="文本框 4"/>
          <p:cNvSpPr txBox="1"/>
          <p:nvPr/>
        </p:nvSpPr>
        <p:spPr>
          <a:xfrm rot="16200000">
            <a:off x="-106680" y="3090646"/>
            <a:ext cx="1766156" cy="461665"/>
          </a:xfrm>
          <a:prstGeom prst="rect">
            <a:avLst/>
          </a:prstGeom>
          <a:noFill/>
        </p:spPr>
        <p:txBody>
          <a:bodyPr wrap="square" rtlCol="0">
            <a:spAutoFit/>
          </a:bodyPr>
          <a:lstStyle/>
          <a:p>
            <a:r>
              <a:rPr lang="en-US" altLang="zh-CN" sz="2400" b="1" i="1" dirty="0" smtClean="0"/>
              <a:t>Conclude</a:t>
            </a:r>
            <a:endParaRPr lang="zh-CN" altLang="en-US" sz="2400" b="1" i="1" dirty="0"/>
          </a:p>
        </p:txBody>
      </p:sp>
    </p:spTree>
    <p:extLst>
      <p:ext uri="{BB962C8B-B14F-4D97-AF65-F5344CB8AC3E}">
        <p14:creationId xmlns:p14="http://schemas.microsoft.com/office/powerpoint/2010/main" val="4586616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746760" y="275629"/>
            <a:ext cx="10714269" cy="6451742"/>
          </a:xfrm>
          <a:prstGeom prst="rect">
            <a:avLst/>
          </a:prstGeom>
        </p:spPr>
      </p:pic>
      <p:sp>
        <p:nvSpPr>
          <p:cNvPr id="5" name="文本框 4"/>
          <p:cNvSpPr txBox="1"/>
          <p:nvPr/>
        </p:nvSpPr>
        <p:spPr>
          <a:xfrm rot="16200000">
            <a:off x="-631152" y="3733599"/>
            <a:ext cx="1925720" cy="430887"/>
          </a:xfrm>
          <a:prstGeom prst="rect">
            <a:avLst/>
          </a:prstGeom>
          <a:noFill/>
        </p:spPr>
        <p:txBody>
          <a:bodyPr wrap="none" rtlCol="0">
            <a:spAutoFit/>
          </a:bodyPr>
          <a:lstStyle/>
          <a:p>
            <a:r>
              <a:rPr lang="en-US" altLang="zh-CN" sz="2200" b="1" i="1" dirty="0" smtClean="0">
                <a:solidFill>
                  <a:srgbClr val="339933"/>
                </a:solidFill>
              </a:rPr>
              <a:t>To be continued</a:t>
            </a:r>
            <a:endParaRPr lang="zh-CN" altLang="en-US" sz="2200" b="1" i="1" dirty="0">
              <a:solidFill>
                <a:srgbClr val="339933"/>
              </a:solidFill>
            </a:endParaRPr>
          </a:p>
        </p:txBody>
      </p:sp>
      <p:sp>
        <p:nvSpPr>
          <p:cNvPr id="6" name="文本框 5"/>
          <p:cNvSpPr txBox="1"/>
          <p:nvPr/>
        </p:nvSpPr>
        <p:spPr>
          <a:xfrm>
            <a:off x="2378847" y="41959"/>
            <a:ext cx="7444026" cy="707886"/>
          </a:xfrm>
          <a:prstGeom prst="rect">
            <a:avLst/>
          </a:prstGeom>
          <a:noFill/>
        </p:spPr>
        <p:txBody>
          <a:bodyPr wrap="none" rtlCol="0">
            <a:spAutoFit/>
          </a:bodyPr>
          <a:lstStyle/>
          <a:p>
            <a:r>
              <a:rPr lang="en-US" altLang="zh-CN" sz="2000" b="1" i="1" u="sng" dirty="0" smtClean="0">
                <a:solidFill>
                  <a:srgbClr val="800080"/>
                </a:solidFill>
              </a:rPr>
              <a:t>The Fourier transform of a sequence of equal distant impulse functions </a:t>
            </a:r>
          </a:p>
          <a:p>
            <a:pPr algn="ctr"/>
            <a:r>
              <a:rPr lang="en-US" altLang="zh-CN" sz="2000" b="1" i="1" u="sng" dirty="0" smtClean="0">
                <a:solidFill>
                  <a:srgbClr val="800080"/>
                </a:solidFill>
              </a:rPr>
              <a:t>is another sequence of equal distant impulses</a:t>
            </a:r>
            <a:endParaRPr lang="zh-CN" altLang="en-US" sz="2000" b="1" i="1" u="sng" dirty="0">
              <a:solidFill>
                <a:srgbClr val="800080"/>
              </a:solidFill>
            </a:endParaRPr>
          </a:p>
        </p:txBody>
      </p:sp>
    </p:spTree>
    <p:extLst>
      <p:ext uri="{BB962C8B-B14F-4D97-AF65-F5344CB8AC3E}">
        <p14:creationId xmlns:p14="http://schemas.microsoft.com/office/powerpoint/2010/main" val="40237897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426720" y="515545"/>
            <a:ext cx="11320056" cy="5820765"/>
          </a:xfrm>
          <a:prstGeom prst="rect">
            <a:avLst/>
          </a:prstGeom>
        </p:spPr>
      </p:pic>
    </p:spTree>
    <p:extLst>
      <p:ext uri="{BB962C8B-B14F-4D97-AF65-F5344CB8AC3E}">
        <p14:creationId xmlns:p14="http://schemas.microsoft.com/office/powerpoint/2010/main" val="36157140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 Convolution and Correlation</a:t>
            </a:r>
            <a:br>
              <a:rPr lang="en-US" altLang="zh-CN" dirty="0" smtClean="0"/>
            </a:br>
            <a:r>
              <a:rPr lang="en-US" altLang="zh-CN" dirty="0" smtClean="0"/>
              <a:t>(1). Convolution</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461971658"/>
              </p:ext>
            </p:extLst>
          </p:nvPr>
        </p:nvGraphicFramePr>
        <p:xfrm>
          <a:off x="1036320" y="1690688"/>
          <a:ext cx="5167630" cy="1061459"/>
        </p:xfrm>
        <a:graphic>
          <a:graphicData uri="http://schemas.openxmlformats.org/presentationml/2006/ole">
            <mc:AlternateContent xmlns:mc="http://schemas.openxmlformats.org/markup-compatibility/2006">
              <mc:Choice xmlns:v="urn:schemas-microsoft-com:vml" Requires="v">
                <p:oleObj spid="_x0000_s4580" name="Equation" r:id="rId3" imgW="2349360" imgH="482400" progId="Equation.DSMT4">
                  <p:embed/>
                </p:oleObj>
              </mc:Choice>
              <mc:Fallback>
                <p:oleObj name="Equation" r:id="rId3" imgW="2349360" imgH="482400" progId="Equation.DSMT4">
                  <p:embed/>
                  <p:pic>
                    <p:nvPicPr>
                      <p:cNvPr id="0" name=""/>
                      <p:cNvPicPr/>
                      <p:nvPr/>
                    </p:nvPicPr>
                    <p:blipFill>
                      <a:blip r:embed="rId4"/>
                      <a:stretch>
                        <a:fillRect/>
                      </a:stretch>
                    </p:blipFill>
                    <p:spPr>
                      <a:xfrm>
                        <a:off x="1036320" y="1690688"/>
                        <a:ext cx="5167630" cy="1061459"/>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643417" y="3691784"/>
            <a:ext cx="10905165" cy="2430991"/>
          </a:xfrm>
          <a:prstGeom prst="rect">
            <a:avLst/>
          </a:prstGeom>
        </p:spPr>
      </p:pic>
      <p:sp>
        <p:nvSpPr>
          <p:cNvPr id="7" name="文本框 6"/>
          <p:cNvSpPr txBox="1"/>
          <p:nvPr/>
        </p:nvSpPr>
        <p:spPr>
          <a:xfrm>
            <a:off x="1463040" y="2863851"/>
            <a:ext cx="2913746" cy="523220"/>
          </a:xfrm>
          <a:prstGeom prst="rect">
            <a:avLst/>
          </a:prstGeom>
          <a:noFill/>
        </p:spPr>
        <p:txBody>
          <a:bodyPr wrap="none" rtlCol="0">
            <a:spAutoFit/>
          </a:bodyPr>
          <a:lstStyle/>
          <a:p>
            <a:r>
              <a:rPr lang="en-US" altLang="zh-CN" sz="2800" b="1" i="1" dirty="0" smtClean="0">
                <a:solidFill>
                  <a:srgbClr val="FFC000"/>
                </a:solidFill>
              </a:rPr>
              <a:t>Summarizing steps:</a:t>
            </a:r>
            <a:endParaRPr lang="zh-CN" altLang="en-US" sz="2800" b="1" i="1" dirty="0">
              <a:solidFill>
                <a:srgbClr val="FFC000"/>
              </a:solidFill>
            </a:endParaRPr>
          </a:p>
        </p:txBody>
      </p:sp>
    </p:spTree>
    <p:extLst>
      <p:ext uri="{BB962C8B-B14F-4D97-AF65-F5344CB8AC3E}">
        <p14:creationId xmlns:p14="http://schemas.microsoft.com/office/powerpoint/2010/main" val="10404199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Graphic Evaluation of the Convolution Integral</a:t>
            </a:r>
            <a:endParaRPr lang="zh-CN" altLang="en-US" dirty="0"/>
          </a:p>
        </p:txBody>
      </p:sp>
      <p:pic>
        <p:nvPicPr>
          <p:cNvPr id="4" name="图片 3"/>
          <p:cNvPicPr>
            <a:picLocks noChangeAspect="1"/>
          </p:cNvPicPr>
          <p:nvPr/>
        </p:nvPicPr>
        <p:blipFill>
          <a:blip r:embed="rId2"/>
          <a:stretch>
            <a:fillRect/>
          </a:stretch>
        </p:blipFill>
        <p:spPr>
          <a:xfrm>
            <a:off x="8599098" y="1690688"/>
            <a:ext cx="2034683" cy="4866362"/>
          </a:xfrm>
          <a:prstGeom prst="rect">
            <a:avLst/>
          </a:prstGeom>
        </p:spPr>
      </p:pic>
      <p:pic>
        <p:nvPicPr>
          <p:cNvPr id="5" name="图片 4"/>
          <p:cNvPicPr>
            <a:picLocks noChangeAspect="1"/>
          </p:cNvPicPr>
          <p:nvPr/>
        </p:nvPicPr>
        <p:blipFill>
          <a:blip r:embed="rId3"/>
          <a:stretch>
            <a:fillRect/>
          </a:stretch>
        </p:blipFill>
        <p:spPr>
          <a:xfrm>
            <a:off x="929640" y="1958554"/>
            <a:ext cx="3642360" cy="1428877"/>
          </a:xfrm>
          <a:prstGeom prst="rect">
            <a:avLst/>
          </a:prstGeom>
        </p:spPr>
      </p:pic>
      <p:sp>
        <p:nvSpPr>
          <p:cNvPr id="6" name="文本框 5"/>
          <p:cNvSpPr txBox="1"/>
          <p:nvPr/>
        </p:nvSpPr>
        <p:spPr>
          <a:xfrm>
            <a:off x="7424055" y="6477000"/>
            <a:ext cx="4592732" cy="400110"/>
          </a:xfrm>
          <a:prstGeom prst="rect">
            <a:avLst/>
          </a:prstGeom>
          <a:noFill/>
        </p:spPr>
        <p:txBody>
          <a:bodyPr wrap="none" rtlCol="0">
            <a:spAutoFit/>
          </a:bodyPr>
          <a:lstStyle/>
          <a:p>
            <a:r>
              <a:rPr lang="en-US" altLang="zh-CN" sz="2000" dirty="0" smtClean="0">
                <a:solidFill>
                  <a:srgbClr val="00B050"/>
                </a:solidFill>
              </a:rPr>
              <a:t>2. Graphic description of folding operation</a:t>
            </a:r>
            <a:endParaRPr lang="zh-CN" altLang="en-US" sz="2000" dirty="0">
              <a:solidFill>
                <a:srgbClr val="00B050"/>
              </a:solidFill>
            </a:endParaRPr>
          </a:p>
        </p:txBody>
      </p:sp>
      <p:pic>
        <p:nvPicPr>
          <p:cNvPr id="7" name="图片 6"/>
          <p:cNvPicPr>
            <a:picLocks noChangeAspect="1"/>
          </p:cNvPicPr>
          <p:nvPr/>
        </p:nvPicPr>
        <p:blipFill>
          <a:blip r:embed="rId4"/>
          <a:stretch>
            <a:fillRect/>
          </a:stretch>
        </p:blipFill>
        <p:spPr>
          <a:xfrm>
            <a:off x="782880" y="3830425"/>
            <a:ext cx="6348742" cy="2646575"/>
          </a:xfrm>
          <a:prstGeom prst="rect">
            <a:avLst/>
          </a:prstGeom>
        </p:spPr>
      </p:pic>
      <p:sp>
        <p:nvSpPr>
          <p:cNvPr id="8" name="文本框 7"/>
          <p:cNvSpPr txBox="1"/>
          <p:nvPr/>
        </p:nvSpPr>
        <p:spPr>
          <a:xfrm>
            <a:off x="2240280" y="6434852"/>
            <a:ext cx="3740063" cy="400110"/>
          </a:xfrm>
          <a:prstGeom prst="rect">
            <a:avLst/>
          </a:prstGeom>
          <a:noFill/>
        </p:spPr>
        <p:txBody>
          <a:bodyPr wrap="none" rtlCol="0">
            <a:spAutoFit/>
          </a:bodyPr>
          <a:lstStyle/>
          <a:p>
            <a:r>
              <a:rPr lang="en-US" altLang="zh-CN" sz="2000" dirty="0" smtClean="0">
                <a:solidFill>
                  <a:srgbClr val="0070C0"/>
                </a:solidFill>
              </a:rPr>
              <a:t>3. Graphic example of convolution</a:t>
            </a:r>
            <a:endParaRPr lang="zh-CN" altLang="en-US" sz="2000" dirty="0">
              <a:solidFill>
                <a:srgbClr val="0070C0"/>
              </a:solidFill>
            </a:endParaRPr>
          </a:p>
        </p:txBody>
      </p:sp>
      <p:sp>
        <p:nvSpPr>
          <p:cNvPr id="9" name="文本框 8"/>
          <p:cNvSpPr txBox="1"/>
          <p:nvPr/>
        </p:nvSpPr>
        <p:spPr>
          <a:xfrm>
            <a:off x="4365169" y="2240280"/>
            <a:ext cx="4080541" cy="400110"/>
          </a:xfrm>
          <a:prstGeom prst="rect">
            <a:avLst/>
          </a:prstGeom>
          <a:noFill/>
        </p:spPr>
        <p:txBody>
          <a:bodyPr wrap="none" rtlCol="0">
            <a:spAutoFit/>
          </a:bodyPr>
          <a:lstStyle/>
          <a:p>
            <a:r>
              <a:rPr lang="en-US" altLang="zh-CN" sz="2000" dirty="0" smtClean="0">
                <a:solidFill>
                  <a:srgbClr val="FF0000"/>
                </a:solidFill>
              </a:rPr>
              <a:t>1. Example waveforms to convolution</a:t>
            </a:r>
            <a:endParaRPr lang="zh-CN" altLang="en-US" sz="2000" dirty="0">
              <a:solidFill>
                <a:srgbClr val="FF0000"/>
              </a:solidFill>
            </a:endParaRPr>
          </a:p>
        </p:txBody>
      </p:sp>
    </p:spTree>
    <p:extLst>
      <p:ext uri="{BB962C8B-B14F-4D97-AF65-F5344CB8AC3E}">
        <p14:creationId xmlns:p14="http://schemas.microsoft.com/office/powerpoint/2010/main" val="23335449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Another example of Convolution</a:t>
            </a:r>
            <a:endParaRPr lang="zh-CN" altLang="en-US" dirty="0"/>
          </a:p>
        </p:txBody>
      </p:sp>
      <p:pic>
        <p:nvPicPr>
          <p:cNvPr id="4" name="图片 3"/>
          <p:cNvPicPr>
            <a:picLocks noChangeAspect="1"/>
          </p:cNvPicPr>
          <p:nvPr/>
        </p:nvPicPr>
        <p:blipFill>
          <a:blip r:embed="rId2"/>
          <a:stretch>
            <a:fillRect/>
          </a:stretch>
        </p:blipFill>
        <p:spPr>
          <a:xfrm>
            <a:off x="381000" y="1997998"/>
            <a:ext cx="5970722" cy="3884672"/>
          </a:xfrm>
          <a:prstGeom prst="rect">
            <a:avLst/>
          </a:prstGeom>
        </p:spPr>
      </p:pic>
      <p:pic>
        <p:nvPicPr>
          <p:cNvPr id="5" name="图片 4"/>
          <p:cNvPicPr>
            <a:picLocks noChangeAspect="1"/>
          </p:cNvPicPr>
          <p:nvPr/>
        </p:nvPicPr>
        <p:blipFill>
          <a:blip r:embed="rId3"/>
          <a:stretch>
            <a:fillRect/>
          </a:stretch>
        </p:blipFill>
        <p:spPr>
          <a:xfrm>
            <a:off x="6797040" y="1416604"/>
            <a:ext cx="4861560" cy="5047460"/>
          </a:xfrm>
          <a:prstGeom prst="rect">
            <a:avLst/>
          </a:prstGeom>
        </p:spPr>
      </p:pic>
      <p:sp>
        <p:nvSpPr>
          <p:cNvPr id="6" name="文本框 5"/>
          <p:cNvSpPr txBox="1"/>
          <p:nvPr/>
        </p:nvSpPr>
        <p:spPr>
          <a:xfrm>
            <a:off x="228600" y="6172200"/>
            <a:ext cx="7863435" cy="400110"/>
          </a:xfrm>
          <a:prstGeom prst="rect">
            <a:avLst/>
          </a:prstGeom>
          <a:noFill/>
        </p:spPr>
        <p:txBody>
          <a:bodyPr wrap="none" rtlCol="0">
            <a:spAutoFit/>
          </a:bodyPr>
          <a:lstStyle/>
          <a:p>
            <a:r>
              <a:rPr lang="en-US" altLang="zh-CN" sz="2000" b="1" i="1" dirty="0" smtClean="0">
                <a:solidFill>
                  <a:srgbClr val="FF0000"/>
                </a:solidFill>
              </a:rPr>
              <a:t>Convolution procedure: folding, displacement, multiplication and integration</a:t>
            </a:r>
            <a:endParaRPr lang="zh-CN" altLang="en-US" sz="2000" b="1" i="1" dirty="0">
              <a:solidFill>
                <a:srgbClr val="FF0000"/>
              </a:solidFill>
            </a:endParaRPr>
          </a:p>
        </p:txBody>
      </p:sp>
    </p:spTree>
    <p:extLst>
      <p:ext uri="{BB962C8B-B14F-4D97-AF65-F5344CB8AC3E}">
        <p14:creationId xmlns:p14="http://schemas.microsoft.com/office/powerpoint/2010/main" val="25974704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2620" y="273684"/>
            <a:ext cx="4528245" cy="1325563"/>
          </a:xfrm>
        </p:spPr>
        <p:txBody>
          <a:bodyPr/>
          <a:lstStyle/>
          <a:p>
            <a:r>
              <a:rPr lang="en-US" altLang="zh-CN" dirty="0" smtClean="0"/>
              <a:t>1. Introduction</a:t>
            </a:r>
            <a:br>
              <a:rPr lang="en-US" altLang="zh-CN" dirty="0" smtClean="0"/>
            </a:br>
            <a:r>
              <a:rPr lang="en-US" altLang="zh-CN" dirty="0" smtClean="0"/>
              <a:t>Transform Analysis</a:t>
            </a:r>
            <a:endParaRPr lang="zh-CN" altLang="en-US" dirty="0"/>
          </a:p>
        </p:txBody>
      </p:sp>
      <p:pic>
        <p:nvPicPr>
          <p:cNvPr id="4" name="图片 3"/>
          <p:cNvPicPr>
            <a:picLocks noChangeAspect="1"/>
          </p:cNvPicPr>
          <p:nvPr/>
        </p:nvPicPr>
        <p:blipFill>
          <a:blip r:embed="rId2"/>
          <a:stretch>
            <a:fillRect/>
          </a:stretch>
        </p:blipFill>
        <p:spPr>
          <a:xfrm>
            <a:off x="4961495" y="0"/>
            <a:ext cx="7221023" cy="6857999"/>
          </a:xfrm>
          <a:prstGeom prst="rect">
            <a:avLst/>
          </a:prstGeom>
        </p:spPr>
      </p:pic>
      <p:sp>
        <p:nvSpPr>
          <p:cNvPr id="5" name="文本框 4"/>
          <p:cNvSpPr txBox="1"/>
          <p:nvPr/>
        </p:nvSpPr>
        <p:spPr>
          <a:xfrm>
            <a:off x="-313161" y="3306654"/>
            <a:ext cx="5616679" cy="1569660"/>
          </a:xfrm>
          <a:prstGeom prst="rect">
            <a:avLst/>
          </a:prstGeom>
          <a:noFill/>
        </p:spPr>
        <p:txBody>
          <a:bodyPr wrap="square" rtlCol="0">
            <a:spAutoFit/>
          </a:bodyPr>
          <a:lstStyle/>
          <a:p>
            <a:pPr algn="ctr"/>
            <a:r>
              <a:rPr lang="en-US" altLang="zh-CN" sz="3200" b="1" i="1" dirty="0" smtClean="0">
                <a:solidFill>
                  <a:srgbClr val="FF0000"/>
                </a:solidFill>
              </a:rPr>
              <a:t>Flow diagram relationship of </a:t>
            </a:r>
          </a:p>
          <a:p>
            <a:pPr algn="ctr"/>
            <a:r>
              <a:rPr lang="en-US" altLang="zh-CN" sz="3200" b="1" i="1" dirty="0" smtClean="0">
                <a:solidFill>
                  <a:srgbClr val="FF0000"/>
                </a:solidFill>
              </a:rPr>
              <a:t>conventional and transform analysis</a:t>
            </a:r>
            <a:endParaRPr lang="zh-CN" altLang="en-US" sz="3200" b="1" i="1" dirty="0">
              <a:solidFill>
                <a:srgbClr val="FF0000"/>
              </a:solidFill>
            </a:endParaRPr>
          </a:p>
        </p:txBody>
      </p:sp>
    </p:spTree>
    <p:extLst>
      <p:ext uri="{BB962C8B-B14F-4D97-AF65-F5344CB8AC3E}">
        <p14:creationId xmlns:p14="http://schemas.microsoft.com/office/powerpoint/2010/main" val="37978000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Alternate Form of the Convolution Integral</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888467973"/>
              </p:ext>
            </p:extLst>
          </p:nvPr>
        </p:nvGraphicFramePr>
        <p:xfrm>
          <a:off x="420688" y="1333500"/>
          <a:ext cx="6061075" cy="2570163"/>
        </p:xfrm>
        <a:graphic>
          <a:graphicData uri="http://schemas.openxmlformats.org/presentationml/2006/ole">
            <mc:AlternateContent xmlns:mc="http://schemas.openxmlformats.org/markup-compatibility/2006">
              <mc:Choice xmlns:v="urn:schemas-microsoft-com:vml" Requires="v">
                <p:oleObj spid="_x0000_s5585" name="Equation" r:id="rId3" imgW="2755800" imgH="1168200" progId="Equation.DSMT4">
                  <p:embed/>
                </p:oleObj>
              </mc:Choice>
              <mc:Fallback>
                <p:oleObj name="Equation" r:id="rId3" imgW="2755800" imgH="1168200" progId="Equation.DSMT4">
                  <p:embed/>
                  <p:pic>
                    <p:nvPicPr>
                      <p:cNvPr id="4" name="对象 3"/>
                      <p:cNvPicPr/>
                      <p:nvPr/>
                    </p:nvPicPr>
                    <p:blipFill>
                      <a:blip r:embed="rId4"/>
                      <a:stretch>
                        <a:fillRect/>
                      </a:stretch>
                    </p:blipFill>
                    <p:spPr>
                      <a:xfrm>
                        <a:off x="420688" y="1333500"/>
                        <a:ext cx="6061075" cy="2570163"/>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777788" y="3979545"/>
            <a:ext cx="5391098" cy="2787015"/>
          </a:xfrm>
          <a:prstGeom prst="rect">
            <a:avLst/>
          </a:prstGeom>
        </p:spPr>
      </p:pic>
      <p:pic>
        <p:nvPicPr>
          <p:cNvPr id="7" name="图片 6"/>
          <p:cNvPicPr>
            <a:picLocks noChangeAspect="1"/>
          </p:cNvPicPr>
          <p:nvPr/>
        </p:nvPicPr>
        <p:blipFill>
          <a:blip r:embed="rId6"/>
          <a:stretch>
            <a:fillRect/>
          </a:stretch>
        </p:blipFill>
        <p:spPr>
          <a:xfrm>
            <a:off x="6678613" y="1790548"/>
            <a:ext cx="5199693" cy="4560874"/>
          </a:xfrm>
          <a:prstGeom prst="rect">
            <a:avLst/>
          </a:prstGeom>
        </p:spPr>
      </p:pic>
    </p:spTree>
    <p:extLst>
      <p:ext uri="{BB962C8B-B14F-4D97-AF65-F5344CB8AC3E}">
        <p14:creationId xmlns:p14="http://schemas.microsoft.com/office/powerpoint/2010/main" val="15854772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Convolution Involving Impulse Functions</a:t>
            </a:r>
            <a:endParaRPr lang="zh-CN" altLang="en-US" dirty="0"/>
          </a:p>
        </p:txBody>
      </p:sp>
      <p:pic>
        <p:nvPicPr>
          <p:cNvPr id="4" name="图片 3"/>
          <p:cNvPicPr>
            <a:picLocks noChangeAspect="1"/>
          </p:cNvPicPr>
          <p:nvPr/>
        </p:nvPicPr>
        <p:blipFill>
          <a:blip r:embed="rId2"/>
          <a:stretch>
            <a:fillRect/>
          </a:stretch>
        </p:blipFill>
        <p:spPr>
          <a:xfrm>
            <a:off x="2881815" y="1407184"/>
            <a:ext cx="2609656" cy="5252696"/>
          </a:xfrm>
          <a:prstGeom prst="rect">
            <a:avLst/>
          </a:prstGeom>
        </p:spPr>
      </p:pic>
      <p:sp>
        <p:nvSpPr>
          <p:cNvPr id="5" name="文本框 4"/>
          <p:cNvSpPr txBox="1"/>
          <p:nvPr/>
        </p:nvSpPr>
        <p:spPr>
          <a:xfrm rot="16200000">
            <a:off x="-225839" y="3609648"/>
            <a:ext cx="3447290" cy="830997"/>
          </a:xfrm>
          <a:prstGeom prst="rect">
            <a:avLst/>
          </a:prstGeom>
          <a:noFill/>
        </p:spPr>
        <p:txBody>
          <a:bodyPr wrap="none" rtlCol="0">
            <a:spAutoFit/>
          </a:bodyPr>
          <a:lstStyle/>
          <a:p>
            <a:r>
              <a:rPr lang="en-US" altLang="zh-CN" sz="2400" b="1" i="1" dirty="0" smtClean="0">
                <a:solidFill>
                  <a:srgbClr val="FF0000"/>
                </a:solidFill>
              </a:rPr>
              <a:t>Illustration of convolution </a:t>
            </a:r>
          </a:p>
          <a:p>
            <a:r>
              <a:rPr lang="en-US" altLang="zh-CN" sz="2400" b="1" i="1" dirty="0" smtClean="0">
                <a:solidFill>
                  <a:srgbClr val="FF0000"/>
                </a:solidFill>
              </a:rPr>
              <a:t>involving impulse functions</a:t>
            </a:r>
            <a:endParaRPr lang="zh-CN" altLang="en-US" sz="2400" b="1" i="1" dirty="0">
              <a:solidFill>
                <a:srgbClr val="FF0000"/>
              </a:solidFill>
            </a:endParaRPr>
          </a:p>
        </p:txBody>
      </p:sp>
      <p:pic>
        <p:nvPicPr>
          <p:cNvPr id="6" name="图片 5"/>
          <p:cNvPicPr>
            <a:picLocks noChangeAspect="1"/>
          </p:cNvPicPr>
          <p:nvPr/>
        </p:nvPicPr>
        <p:blipFill>
          <a:blip r:embed="rId3"/>
          <a:stretch>
            <a:fillRect/>
          </a:stretch>
        </p:blipFill>
        <p:spPr>
          <a:xfrm>
            <a:off x="6871594" y="1644968"/>
            <a:ext cx="3876959" cy="5041664"/>
          </a:xfrm>
          <a:prstGeom prst="rect">
            <a:avLst/>
          </a:prstGeom>
        </p:spPr>
      </p:pic>
    </p:spTree>
    <p:extLst>
      <p:ext uri="{BB962C8B-B14F-4D97-AF65-F5344CB8AC3E}">
        <p14:creationId xmlns:p14="http://schemas.microsoft.com/office/powerpoint/2010/main" val="3815048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Convolution Theorem</a:t>
            </a:r>
            <a:endParaRPr lang="zh-CN" altLang="en-US" dirty="0"/>
          </a:p>
        </p:txBody>
      </p:sp>
      <p:pic>
        <p:nvPicPr>
          <p:cNvPr id="3" name="图片 2"/>
          <p:cNvPicPr>
            <a:picLocks noChangeAspect="1"/>
          </p:cNvPicPr>
          <p:nvPr/>
        </p:nvPicPr>
        <p:blipFill>
          <a:blip r:embed="rId3"/>
          <a:stretch>
            <a:fillRect/>
          </a:stretch>
        </p:blipFill>
        <p:spPr>
          <a:xfrm>
            <a:off x="2060888" y="1456773"/>
            <a:ext cx="8070223" cy="678234"/>
          </a:xfrm>
          <a:prstGeom prst="rect">
            <a:avLst/>
          </a:prstGeom>
        </p:spPr>
      </p:pic>
      <p:graphicFrame>
        <p:nvGraphicFramePr>
          <p:cNvPr id="4" name="对象 3"/>
          <p:cNvGraphicFramePr>
            <a:graphicFrameLocks noChangeAspect="1"/>
          </p:cNvGraphicFramePr>
          <p:nvPr>
            <p:extLst>
              <p:ext uri="{D42A27DB-BD31-4B8C-83A1-F6EECF244321}">
                <p14:modId xmlns:p14="http://schemas.microsoft.com/office/powerpoint/2010/main" val="4215994871"/>
              </p:ext>
            </p:extLst>
          </p:nvPr>
        </p:nvGraphicFramePr>
        <p:xfrm>
          <a:off x="2877228" y="2413696"/>
          <a:ext cx="6437541" cy="3382437"/>
        </p:xfrm>
        <a:graphic>
          <a:graphicData uri="http://schemas.openxmlformats.org/presentationml/2006/ole">
            <mc:AlternateContent xmlns:mc="http://schemas.openxmlformats.org/markup-compatibility/2006">
              <mc:Choice xmlns:v="urn:schemas-microsoft-com:vml" Requires="v">
                <p:oleObj spid="_x0000_s7030" name="Equation" r:id="rId4" imgW="3746160" imgH="1968480" progId="Equation.DSMT4">
                  <p:embed/>
                </p:oleObj>
              </mc:Choice>
              <mc:Fallback>
                <p:oleObj name="Equation" r:id="rId4" imgW="3746160" imgH="1968480" progId="Equation.DSMT4">
                  <p:embed/>
                  <p:pic>
                    <p:nvPicPr>
                      <p:cNvPr id="0" name=""/>
                      <p:cNvPicPr/>
                      <p:nvPr/>
                    </p:nvPicPr>
                    <p:blipFill>
                      <a:blip r:embed="rId5"/>
                      <a:stretch>
                        <a:fillRect/>
                      </a:stretch>
                    </p:blipFill>
                    <p:spPr>
                      <a:xfrm>
                        <a:off x="2877228" y="2413696"/>
                        <a:ext cx="6437541" cy="3382437"/>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881987017"/>
              </p:ext>
            </p:extLst>
          </p:nvPr>
        </p:nvGraphicFramePr>
        <p:xfrm>
          <a:off x="3167932" y="5846865"/>
          <a:ext cx="5856131" cy="904810"/>
        </p:xfrm>
        <a:graphic>
          <a:graphicData uri="http://schemas.openxmlformats.org/presentationml/2006/ole">
            <mc:AlternateContent xmlns:mc="http://schemas.openxmlformats.org/markup-compatibility/2006">
              <mc:Choice xmlns:v="urn:schemas-microsoft-com:vml" Requires="v">
                <p:oleObj spid="_x0000_s7031" name="Equation" r:id="rId6" imgW="2958840" imgH="457200" progId="Equation.DSMT4">
                  <p:embed/>
                </p:oleObj>
              </mc:Choice>
              <mc:Fallback>
                <p:oleObj name="Equation" r:id="rId6" imgW="2958840" imgH="457200" progId="Equation.DSMT4">
                  <p:embed/>
                  <p:pic>
                    <p:nvPicPr>
                      <p:cNvPr id="0" name=""/>
                      <p:cNvPicPr/>
                      <p:nvPr/>
                    </p:nvPicPr>
                    <p:blipFill>
                      <a:blip r:embed="rId7"/>
                      <a:stretch>
                        <a:fillRect/>
                      </a:stretch>
                    </p:blipFill>
                    <p:spPr>
                      <a:xfrm>
                        <a:off x="3167932" y="5846865"/>
                        <a:ext cx="5856131" cy="904810"/>
                      </a:xfrm>
                      <a:prstGeom prst="rect">
                        <a:avLst/>
                      </a:prstGeom>
                    </p:spPr>
                  </p:pic>
                </p:oleObj>
              </mc:Fallback>
            </mc:AlternateContent>
          </a:graphicData>
        </a:graphic>
      </p:graphicFrame>
    </p:spTree>
    <p:extLst>
      <p:ext uri="{BB962C8B-B14F-4D97-AF65-F5344CB8AC3E}">
        <p14:creationId xmlns:p14="http://schemas.microsoft.com/office/powerpoint/2010/main" val="20384388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395077" y="324182"/>
            <a:ext cx="4007274" cy="5697927"/>
          </a:xfrm>
          <a:prstGeom prst="rect">
            <a:avLst/>
          </a:prstGeom>
        </p:spPr>
      </p:pic>
      <p:sp>
        <p:nvSpPr>
          <p:cNvPr id="3" name="文本框 2"/>
          <p:cNvSpPr txBox="1"/>
          <p:nvPr/>
        </p:nvSpPr>
        <p:spPr>
          <a:xfrm>
            <a:off x="996454" y="6225308"/>
            <a:ext cx="4804520" cy="369332"/>
          </a:xfrm>
          <a:prstGeom prst="rect">
            <a:avLst/>
          </a:prstGeom>
          <a:noFill/>
        </p:spPr>
        <p:txBody>
          <a:bodyPr wrap="none" rtlCol="0">
            <a:spAutoFit/>
          </a:bodyPr>
          <a:lstStyle/>
          <a:p>
            <a:r>
              <a:rPr lang="en-US" altLang="zh-CN" dirty="0"/>
              <a:t>Graphical example of the convolution </a:t>
            </a:r>
            <a:r>
              <a:rPr lang="en-US" altLang="zh-CN" dirty="0" err="1"/>
              <a:t>theorom</a:t>
            </a:r>
            <a:endParaRPr lang="zh-CN" altLang="en-US" dirty="0"/>
          </a:p>
        </p:txBody>
      </p:sp>
      <p:pic>
        <p:nvPicPr>
          <p:cNvPr id="5" name="图片 4"/>
          <p:cNvPicPr>
            <a:picLocks noChangeAspect="1"/>
          </p:cNvPicPr>
          <p:nvPr/>
        </p:nvPicPr>
        <p:blipFill>
          <a:blip r:embed="rId3"/>
          <a:stretch>
            <a:fillRect/>
          </a:stretch>
        </p:blipFill>
        <p:spPr>
          <a:xfrm>
            <a:off x="7112000" y="324182"/>
            <a:ext cx="3904702" cy="5697927"/>
          </a:xfrm>
          <a:prstGeom prst="rect">
            <a:avLst/>
          </a:prstGeom>
        </p:spPr>
      </p:pic>
      <p:sp>
        <p:nvSpPr>
          <p:cNvPr id="6" name="文本框 5"/>
          <p:cNvSpPr txBox="1"/>
          <p:nvPr/>
        </p:nvSpPr>
        <p:spPr>
          <a:xfrm>
            <a:off x="6598508" y="6237665"/>
            <a:ext cx="4943982" cy="369332"/>
          </a:xfrm>
          <a:prstGeom prst="rect">
            <a:avLst/>
          </a:prstGeom>
          <a:noFill/>
        </p:spPr>
        <p:txBody>
          <a:bodyPr wrap="none" rtlCol="0">
            <a:spAutoFit/>
          </a:bodyPr>
          <a:lstStyle/>
          <a:p>
            <a:r>
              <a:rPr lang="en-US" altLang="zh-CN" dirty="0" smtClean="0"/>
              <a:t>Example application of the convolution theorem</a:t>
            </a:r>
            <a:endParaRPr lang="zh-CN" altLang="en-US" dirty="0"/>
          </a:p>
        </p:txBody>
      </p:sp>
    </p:spTree>
    <p:extLst>
      <p:ext uri="{BB962C8B-B14F-4D97-AF65-F5344CB8AC3E}">
        <p14:creationId xmlns:p14="http://schemas.microsoft.com/office/powerpoint/2010/main" val="26325463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Frequency Convolution Theorem</a:t>
            </a:r>
            <a:endParaRPr lang="zh-CN" altLang="en-US" dirty="0"/>
          </a:p>
        </p:txBody>
      </p:sp>
      <p:pic>
        <p:nvPicPr>
          <p:cNvPr id="3" name="图片 2"/>
          <p:cNvPicPr>
            <a:picLocks noChangeAspect="1"/>
          </p:cNvPicPr>
          <p:nvPr/>
        </p:nvPicPr>
        <p:blipFill>
          <a:blip r:embed="rId2"/>
          <a:stretch>
            <a:fillRect/>
          </a:stretch>
        </p:blipFill>
        <p:spPr>
          <a:xfrm>
            <a:off x="618155" y="3661037"/>
            <a:ext cx="6226080" cy="525826"/>
          </a:xfrm>
          <a:prstGeom prst="rect">
            <a:avLst/>
          </a:prstGeom>
        </p:spPr>
      </p:pic>
      <p:pic>
        <p:nvPicPr>
          <p:cNvPr id="5" name="图片 4"/>
          <p:cNvPicPr>
            <a:picLocks noChangeAspect="1"/>
          </p:cNvPicPr>
          <p:nvPr/>
        </p:nvPicPr>
        <p:blipFill>
          <a:blip r:embed="rId3"/>
          <a:stretch>
            <a:fillRect/>
          </a:stretch>
        </p:blipFill>
        <p:spPr>
          <a:xfrm>
            <a:off x="7585284" y="1400749"/>
            <a:ext cx="3669957" cy="5321146"/>
          </a:xfrm>
          <a:prstGeom prst="rect">
            <a:avLst/>
          </a:prstGeom>
        </p:spPr>
      </p:pic>
    </p:spTree>
    <p:extLst>
      <p:ext uri="{BB962C8B-B14F-4D97-AF65-F5344CB8AC3E}">
        <p14:creationId xmlns:p14="http://schemas.microsoft.com/office/powerpoint/2010/main" val="30278607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smtClean="0"/>
              <a:t>3. Convolution and Correlation</a:t>
            </a:r>
            <a:br>
              <a:rPr lang="en-US" altLang="zh-CN" dirty="0" smtClean="0"/>
            </a:br>
            <a:r>
              <a:rPr lang="en-US" altLang="zh-CN" dirty="0" smtClean="0"/>
              <a:t>(2). Correlation</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2576912867"/>
              </p:ext>
            </p:extLst>
          </p:nvPr>
        </p:nvGraphicFramePr>
        <p:xfrm>
          <a:off x="838200" y="1517694"/>
          <a:ext cx="3379788" cy="1062037"/>
        </p:xfrm>
        <a:graphic>
          <a:graphicData uri="http://schemas.openxmlformats.org/presentationml/2006/ole">
            <mc:AlternateContent xmlns:mc="http://schemas.openxmlformats.org/markup-compatibility/2006">
              <mc:Choice xmlns:v="urn:schemas-microsoft-com:vml" Requires="v">
                <p:oleObj spid="_x0000_s7600" name="Equation" r:id="rId3" imgW="1536480" imgH="482400" progId="Equation.DSMT4">
                  <p:embed/>
                </p:oleObj>
              </mc:Choice>
              <mc:Fallback>
                <p:oleObj name="Equation" r:id="rId3" imgW="1536480" imgH="482400" progId="Equation.DSMT4">
                  <p:embed/>
                  <p:pic>
                    <p:nvPicPr>
                      <p:cNvPr id="4" name="对象 3"/>
                      <p:cNvPicPr/>
                      <p:nvPr/>
                    </p:nvPicPr>
                    <p:blipFill>
                      <a:blip r:embed="rId4"/>
                      <a:stretch>
                        <a:fillRect/>
                      </a:stretch>
                    </p:blipFill>
                    <p:spPr>
                      <a:xfrm>
                        <a:off x="838200" y="1517694"/>
                        <a:ext cx="3379788" cy="1062037"/>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492211" y="2843257"/>
            <a:ext cx="5168219" cy="2692570"/>
          </a:xfrm>
          <a:prstGeom prst="rect">
            <a:avLst/>
          </a:prstGeom>
        </p:spPr>
      </p:pic>
      <p:pic>
        <p:nvPicPr>
          <p:cNvPr id="7" name="图片 6"/>
          <p:cNvPicPr>
            <a:picLocks noChangeAspect="1"/>
          </p:cNvPicPr>
          <p:nvPr/>
        </p:nvPicPr>
        <p:blipFill>
          <a:blip r:embed="rId6"/>
          <a:stretch>
            <a:fillRect/>
          </a:stretch>
        </p:blipFill>
        <p:spPr>
          <a:xfrm>
            <a:off x="6339016" y="1691831"/>
            <a:ext cx="5614228" cy="4921771"/>
          </a:xfrm>
          <a:prstGeom prst="rect">
            <a:avLst/>
          </a:prstGeom>
        </p:spPr>
      </p:pic>
      <p:sp>
        <p:nvSpPr>
          <p:cNvPr id="8" name="文本框 7"/>
          <p:cNvSpPr txBox="1"/>
          <p:nvPr/>
        </p:nvSpPr>
        <p:spPr>
          <a:xfrm>
            <a:off x="380998" y="5906529"/>
            <a:ext cx="5475858" cy="400110"/>
          </a:xfrm>
          <a:prstGeom prst="rect">
            <a:avLst/>
          </a:prstGeom>
          <a:noFill/>
        </p:spPr>
        <p:txBody>
          <a:bodyPr wrap="none" rtlCol="0">
            <a:spAutoFit/>
          </a:bodyPr>
          <a:lstStyle/>
          <a:p>
            <a:r>
              <a:rPr lang="en-US" altLang="zh-CN" sz="2000" b="1" i="1" dirty="0" smtClean="0">
                <a:solidFill>
                  <a:srgbClr val="FF0000"/>
                </a:solidFill>
              </a:rPr>
              <a:t>Graphical comparison of convolution and correlation</a:t>
            </a:r>
            <a:endParaRPr lang="zh-CN" altLang="en-US" sz="2000" b="1" i="1" dirty="0">
              <a:solidFill>
                <a:srgbClr val="FF0000"/>
              </a:solidFill>
            </a:endParaRPr>
          </a:p>
        </p:txBody>
      </p:sp>
    </p:spTree>
    <p:extLst>
      <p:ext uri="{BB962C8B-B14F-4D97-AF65-F5344CB8AC3E}">
        <p14:creationId xmlns:p14="http://schemas.microsoft.com/office/powerpoint/2010/main" val="11977058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Correlation procedure: displacement, multiplication and integration</a:t>
            </a:r>
            <a:endParaRPr lang="zh-CN" altLang="en-US" dirty="0"/>
          </a:p>
        </p:txBody>
      </p:sp>
      <p:pic>
        <p:nvPicPr>
          <p:cNvPr id="5" name="图片 4"/>
          <p:cNvPicPr>
            <a:picLocks noChangeAspect="1"/>
          </p:cNvPicPr>
          <p:nvPr/>
        </p:nvPicPr>
        <p:blipFill>
          <a:blip r:embed="rId2"/>
          <a:stretch>
            <a:fillRect/>
          </a:stretch>
        </p:blipFill>
        <p:spPr>
          <a:xfrm>
            <a:off x="400706" y="1866590"/>
            <a:ext cx="5394615" cy="3453714"/>
          </a:xfrm>
          <a:prstGeom prst="rect">
            <a:avLst/>
          </a:prstGeom>
        </p:spPr>
      </p:pic>
      <p:pic>
        <p:nvPicPr>
          <p:cNvPr id="6" name="图片 5"/>
          <p:cNvPicPr>
            <a:picLocks noChangeAspect="1"/>
          </p:cNvPicPr>
          <p:nvPr/>
        </p:nvPicPr>
        <p:blipFill>
          <a:blip r:embed="rId3"/>
          <a:stretch>
            <a:fillRect/>
          </a:stretch>
        </p:blipFill>
        <p:spPr>
          <a:xfrm>
            <a:off x="6843394" y="1866590"/>
            <a:ext cx="4940834" cy="3453714"/>
          </a:xfrm>
          <a:prstGeom prst="rect">
            <a:avLst/>
          </a:prstGeom>
        </p:spPr>
      </p:pic>
      <p:sp>
        <p:nvSpPr>
          <p:cNvPr id="7" name="文本框 6"/>
          <p:cNvSpPr txBox="1"/>
          <p:nvPr/>
        </p:nvSpPr>
        <p:spPr>
          <a:xfrm>
            <a:off x="532393" y="5572897"/>
            <a:ext cx="11135997" cy="1015663"/>
          </a:xfrm>
          <a:prstGeom prst="rect">
            <a:avLst/>
          </a:prstGeom>
          <a:noFill/>
        </p:spPr>
        <p:txBody>
          <a:bodyPr wrap="none" rtlCol="0">
            <a:spAutoFit/>
          </a:bodyPr>
          <a:lstStyle/>
          <a:p>
            <a:r>
              <a:rPr lang="en-US" altLang="zh-CN" sz="2000" b="1" u="sng" dirty="0" smtClean="0"/>
              <a:t>For the special case where either </a:t>
            </a:r>
            <a:r>
              <a:rPr lang="en-US" altLang="zh-CN" sz="2000" b="1" i="1" u="sng" dirty="0" smtClean="0"/>
              <a:t>x(t)</a:t>
            </a:r>
            <a:r>
              <a:rPr lang="en-US" altLang="zh-CN" sz="2000" b="1" u="sng" dirty="0" smtClean="0"/>
              <a:t> or </a:t>
            </a:r>
            <a:r>
              <a:rPr lang="en-US" altLang="zh-CN" sz="2000" b="1" i="1" u="sng" dirty="0" smtClean="0"/>
              <a:t>h(t)</a:t>
            </a:r>
            <a:r>
              <a:rPr lang="en-US" altLang="zh-CN" sz="2000" b="1" u="sng" dirty="0" smtClean="0"/>
              <a:t> is an even function, convolution and correlation are equivalent; </a:t>
            </a:r>
          </a:p>
          <a:p>
            <a:r>
              <a:rPr lang="en-US" altLang="zh-CN" sz="2000" b="1" u="sng" dirty="0" smtClean="0"/>
              <a:t>This follows since an even function and its image are identical and, thus, folding can be eliminated from the </a:t>
            </a:r>
          </a:p>
          <a:p>
            <a:r>
              <a:rPr lang="en-US" altLang="zh-CN" sz="2000" b="1" u="sng" dirty="0" smtClean="0"/>
              <a:t>Steps in computing the convolution integral.</a:t>
            </a:r>
            <a:endParaRPr lang="zh-CN" altLang="en-US" sz="2000" b="1" u="sng" dirty="0"/>
          </a:p>
        </p:txBody>
      </p:sp>
    </p:spTree>
    <p:extLst>
      <p:ext uri="{BB962C8B-B14F-4D97-AF65-F5344CB8AC3E}">
        <p14:creationId xmlns:p14="http://schemas.microsoft.com/office/powerpoint/2010/main" val="18615422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Fourier Series and Sampled Waveforms</a:t>
            </a:r>
            <a:br>
              <a:rPr lang="en-US" altLang="zh-CN" dirty="0" smtClean="0"/>
            </a:br>
            <a:r>
              <a:rPr lang="en-US" altLang="zh-CN" dirty="0" smtClean="0"/>
              <a:t>(1). Fourier Series</a:t>
            </a:r>
            <a:endParaRPr lang="zh-CN" altLang="en-US" dirty="0"/>
          </a:p>
        </p:txBody>
      </p:sp>
      <p:pic>
        <p:nvPicPr>
          <p:cNvPr id="4" name="图片 3"/>
          <p:cNvPicPr>
            <a:picLocks noChangeAspect="1"/>
          </p:cNvPicPr>
          <p:nvPr/>
        </p:nvPicPr>
        <p:blipFill>
          <a:blip r:embed="rId3"/>
          <a:stretch>
            <a:fillRect/>
          </a:stretch>
        </p:blipFill>
        <p:spPr>
          <a:xfrm>
            <a:off x="418608" y="1805008"/>
            <a:ext cx="11354784" cy="4854361"/>
          </a:xfrm>
          <a:prstGeom prst="rect">
            <a:avLst/>
          </a:prstGeom>
        </p:spPr>
      </p:pic>
    </p:spTree>
    <p:extLst>
      <p:ext uri="{BB962C8B-B14F-4D97-AF65-F5344CB8AC3E}">
        <p14:creationId xmlns:p14="http://schemas.microsoft.com/office/powerpoint/2010/main" val="1416479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96559" y="744432"/>
            <a:ext cx="5764358" cy="5318830"/>
          </a:xfrm>
          <a:prstGeom prst="rect">
            <a:avLst/>
          </a:prstGeom>
        </p:spPr>
      </p:pic>
      <p:pic>
        <p:nvPicPr>
          <p:cNvPr id="5" name="图片 4"/>
          <p:cNvPicPr>
            <a:picLocks noChangeAspect="1"/>
          </p:cNvPicPr>
          <p:nvPr/>
        </p:nvPicPr>
        <p:blipFill>
          <a:blip r:embed="rId3"/>
          <a:stretch>
            <a:fillRect/>
          </a:stretch>
        </p:blipFill>
        <p:spPr>
          <a:xfrm>
            <a:off x="6499651" y="744431"/>
            <a:ext cx="5537069" cy="3471863"/>
          </a:xfrm>
          <a:prstGeom prst="rect">
            <a:avLst/>
          </a:prstGeom>
        </p:spPr>
      </p:pic>
      <p:pic>
        <p:nvPicPr>
          <p:cNvPr id="6" name="图片 5"/>
          <p:cNvPicPr>
            <a:picLocks noChangeAspect="1"/>
          </p:cNvPicPr>
          <p:nvPr/>
        </p:nvPicPr>
        <p:blipFill>
          <a:blip r:embed="rId4"/>
          <a:stretch>
            <a:fillRect/>
          </a:stretch>
        </p:blipFill>
        <p:spPr>
          <a:xfrm>
            <a:off x="6499651" y="4695763"/>
            <a:ext cx="5537069" cy="1367499"/>
          </a:xfrm>
          <a:prstGeom prst="rect">
            <a:avLst/>
          </a:prstGeom>
        </p:spPr>
      </p:pic>
    </p:spTree>
    <p:extLst>
      <p:ext uri="{BB962C8B-B14F-4D97-AF65-F5344CB8AC3E}">
        <p14:creationId xmlns:p14="http://schemas.microsoft.com/office/powerpoint/2010/main" val="11977253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 Example of Fourier Series</a:t>
            </a:r>
            <a:endParaRPr lang="zh-CN" altLang="en-US" dirty="0"/>
          </a:p>
        </p:txBody>
      </p:sp>
      <p:pic>
        <p:nvPicPr>
          <p:cNvPr id="4" name="图片 3"/>
          <p:cNvPicPr>
            <a:picLocks noChangeAspect="1"/>
          </p:cNvPicPr>
          <p:nvPr/>
        </p:nvPicPr>
        <p:blipFill>
          <a:blip r:embed="rId2"/>
          <a:stretch>
            <a:fillRect/>
          </a:stretch>
        </p:blipFill>
        <p:spPr>
          <a:xfrm>
            <a:off x="6544838" y="1383592"/>
            <a:ext cx="4267323" cy="5338449"/>
          </a:xfrm>
          <a:prstGeom prst="rect">
            <a:avLst/>
          </a:prstGeom>
        </p:spPr>
      </p:pic>
      <p:sp>
        <p:nvSpPr>
          <p:cNvPr id="5" name="文本框 4"/>
          <p:cNvSpPr txBox="1"/>
          <p:nvPr/>
        </p:nvSpPr>
        <p:spPr>
          <a:xfrm>
            <a:off x="1060568" y="2988223"/>
            <a:ext cx="4112328" cy="1815882"/>
          </a:xfrm>
          <a:prstGeom prst="rect">
            <a:avLst/>
          </a:prstGeom>
          <a:noFill/>
        </p:spPr>
        <p:txBody>
          <a:bodyPr wrap="square" rtlCol="0">
            <a:spAutoFit/>
          </a:bodyPr>
          <a:lstStyle/>
          <a:p>
            <a:r>
              <a:rPr lang="en-US" altLang="zh-CN" sz="2800" b="1" i="1" u="sng" dirty="0" smtClean="0">
                <a:solidFill>
                  <a:srgbClr val="00B0F0"/>
                </a:solidFill>
              </a:rPr>
              <a:t>Conclude: the Fourier series of a periodic triangular</a:t>
            </a:r>
          </a:p>
          <a:p>
            <a:r>
              <a:rPr lang="en-US" altLang="zh-CN" sz="2800" b="1" i="1" u="sng" dirty="0" smtClean="0">
                <a:solidFill>
                  <a:srgbClr val="00B0F0"/>
                </a:solidFill>
              </a:rPr>
              <a:t>Function as shown is an infinite set of sinusoids.</a:t>
            </a:r>
            <a:endParaRPr lang="zh-CN" altLang="en-US" sz="2800" b="1" i="1" u="sng" dirty="0">
              <a:solidFill>
                <a:srgbClr val="00B0F0"/>
              </a:solidFill>
            </a:endParaRPr>
          </a:p>
        </p:txBody>
      </p:sp>
    </p:spTree>
    <p:extLst>
      <p:ext uri="{BB962C8B-B14F-4D97-AF65-F5344CB8AC3E}">
        <p14:creationId xmlns:p14="http://schemas.microsoft.com/office/powerpoint/2010/main" val="1587374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Introduction</a:t>
            </a:r>
            <a:br>
              <a:rPr lang="en-US" altLang="zh-CN" dirty="0" smtClean="0"/>
            </a:br>
            <a:r>
              <a:rPr lang="en-US" altLang="zh-CN" dirty="0" smtClean="0"/>
              <a:t>Basic Fourier Transform analysis</a:t>
            </a:r>
            <a:endParaRPr lang="zh-CN" altLang="en-US" dirty="0"/>
          </a:p>
        </p:txBody>
      </p:sp>
      <p:pic>
        <p:nvPicPr>
          <p:cNvPr id="6" name="图片 5"/>
          <p:cNvPicPr>
            <a:picLocks noChangeAspect="1"/>
          </p:cNvPicPr>
          <p:nvPr/>
        </p:nvPicPr>
        <p:blipFill>
          <a:blip r:embed="rId3"/>
          <a:stretch>
            <a:fillRect/>
          </a:stretch>
        </p:blipFill>
        <p:spPr>
          <a:xfrm>
            <a:off x="984802" y="1725125"/>
            <a:ext cx="8618569" cy="5004940"/>
          </a:xfrm>
          <a:prstGeom prst="rect">
            <a:avLst/>
          </a:prstGeom>
        </p:spPr>
      </p:pic>
      <p:sp>
        <p:nvSpPr>
          <p:cNvPr id="7" name="文本框 6"/>
          <p:cNvSpPr txBox="1"/>
          <p:nvPr/>
        </p:nvSpPr>
        <p:spPr>
          <a:xfrm>
            <a:off x="984802" y="6141790"/>
            <a:ext cx="5022529" cy="461665"/>
          </a:xfrm>
          <a:prstGeom prst="rect">
            <a:avLst/>
          </a:prstGeom>
          <a:noFill/>
        </p:spPr>
        <p:txBody>
          <a:bodyPr wrap="none" rtlCol="0">
            <a:spAutoFit/>
          </a:bodyPr>
          <a:lstStyle/>
          <a:p>
            <a:r>
              <a:rPr lang="en-US" altLang="zh-CN" sz="2400" dirty="0" smtClean="0">
                <a:solidFill>
                  <a:srgbClr val="FF0000"/>
                </a:solidFill>
              </a:rPr>
              <a:t>Interpretation of the Fourier transform</a:t>
            </a:r>
            <a:endParaRPr lang="zh-CN" altLang="en-US" sz="2400" dirty="0">
              <a:solidFill>
                <a:srgbClr val="FF0000"/>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55154253"/>
              </p:ext>
            </p:extLst>
          </p:nvPr>
        </p:nvGraphicFramePr>
        <p:xfrm>
          <a:off x="8349096" y="1690688"/>
          <a:ext cx="2768574" cy="914833"/>
        </p:xfrm>
        <a:graphic>
          <a:graphicData uri="http://schemas.openxmlformats.org/presentationml/2006/ole">
            <mc:AlternateContent xmlns:mc="http://schemas.openxmlformats.org/markup-compatibility/2006">
              <mc:Choice xmlns:v="urn:schemas-microsoft-com:vml" Requires="v">
                <p:oleObj spid="_x0000_s1548" name="Equation" r:id="rId4" imgW="1460160" imgH="482400" progId="Equation.DSMT4">
                  <p:embed/>
                </p:oleObj>
              </mc:Choice>
              <mc:Fallback>
                <p:oleObj name="Equation" r:id="rId4" imgW="1460160" imgH="482400" progId="Equation.DSMT4">
                  <p:embed/>
                  <p:pic>
                    <p:nvPicPr>
                      <p:cNvPr id="0" name=""/>
                      <p:cNvPicPr/>
                      <p:nvPr/>
                    </p:nvPicPr>
                    <p:blipFill>
                      <a:blip r:embed="rId5"/>
                      <a:stretch>
                        <a:fillRect/>
                      </a:stretch>
                    </p:blipFill>
                    <p:spPr>
                      <a:xfrm>
                        <a:off x="8349096" y="1690688"/>
                        <a:ext cx="2768574" cy="914833"/>
                      </a:xfrm>
                      <a:prstGeom prst="rect">
                        <a:avLst/>
                      </a:prstGeom>
                    </p:spPr>
                  </p:pic>
                </p:oleObj>
              </mc:Fallback>
            </mc:AlternateContent>
          </a:graphicData>
        </a:graphic>
      </p:graphicFrame>
      <p:sp>
        <p:nvSpPr>
          <p:cNvPr id="4" name="文本框 3"/>
          <p:cNvSpPr txBox="1"/>
          <p:nvPr/>
        </p:nvSpPr>
        <p:spPr>
          <a:xfrm>
            <a:off x="9940450" y="4907025"/>
            <a:ext cx="2054327" cy="1200329"/>
          </a:xfrm>
          <a:prstGeom prst="rect">
            <a:avLst/>
          </a:prstGeom>
          <a:noFill/>
        </p:spPr>
        <p:txBody>
          <a:bodyPr wrap="square" rtlCol="0">
            <a:spAutoFit/>
          </a:bodyPr>
          <a:lstStyle/>
          <a:p>
            <a:r>
              <a:rPr lang="en-US" altLang="zh-CN" dirty="0" smtClean="0">
                <a:solidFill>
                  <a:srgbClr val="7030A0"/>
                </a:solidFill>
              </a:rPr>
              <a:t>Just for graphical explanation, the transform isn’t correct!</a:t>
            </a:r>
            <a:endParaRPr lang="zh-CN" altLang="en-US" dirty="0">
              <a:solidFill>
                <a:srgbClr val="7030A0"/>
              </a:solidFill>
            </a:endParaRPr>
          </a:p>
        </p:txBody>
      </p:sp>
    </p:spTree>
    <p:extLst>
      <p:ext uri="{BB962C8B-B14F-4D97-AF65-F5344CB8AC3E}">
        <p14:creationId xmlns:p14="http://schemas.microsoft.com/office/powerpoint/2010/main" val="30699932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Fourier Series as a Special Case of the Fourier Integral</a:t>
            </a:r>
            <a:endParaRPr lang="zh-CN" altLang="en-US" dirty="0"/>
          </a:p>
        </p:txBody>
      </p:sp>
      <p:pic>
        <p:nvPicPr>
          <p:cNvPr id="4" name="图片 3"/>
          <p:cNvPicPr>
            <a:picLocks noChangeAspect="1"/>
          </p:cNvPicPr>
          <p:nvPr/>
        </p:nvPicPr>
        <p:blipFill>
          <a:blip r:embed="rId2"/>
          <a:stretch>
            <a:fillRect/>
          </a:stretch>
        </p:blipFill>
        <p:spPr>
          <a:xfrm>
            <a:off x="7339912" y="1041019"/>
            <a:ext cx="4114800" cy="5741073"/>
          </a:xfrm>
          <a:prstGeom prst="rect">
            <a:avLst/>
          </a:prstGeom>
        </p:spPr>
      </p:pic>
      <p:sp>
        <p:nvSpPr>
          <p:cNvPr id="5" name="矩形 4"/>
          <p:cNvSpPr/>
          <p:nvPr/>
        </p:nvSpPr>
        <p:spPr>
          <a:xfrm>
            <a:off x="601756" y="1622313"/>
            <a:ext cx="6096000" cy="5170646"/>
          </a:xfrm>
          <a:prstGeom prst="rect">
            <a:avLst/>
          </a:prstGeom>
        </p:spPr>
        <p:txBody>
          <a:bodyPr>
            <a:spAutoFit/>
          </a:bodyPr>
          <a:lstStyle/>
          <a:p>
            <a:r>
              <a:rPr lang="en-US" altLang="zh-CN" sz="2200" b="1" i="1" u="sng" dirty="0" smtClean="0">
                <a:solidFill>
                  <a:srgbClr val="00B050"/>
                </a:solidFill>
              </a:rPr>
              <a:t>From the previous page, we know that the </a:t>
            </a:r>
            <a:r>
              <a:rPr lang="en-US" altLang="zh-CN" sz="2200" b="1" i="1" u="sng" dirty="0">
                <a:solidFill>
                  <a:srgbClr val="00B050"/>
                </a:solidFill>
              </a:rPr>
              <a:t>Fourier series of a periodic </a:t>
            </a:r>
            <a:r>
              <a:rPr lang="en-US" altLang="zh-CN" sz="2200" b="1" i="1" u="sng" dirty="0" smtClean="0">
                <a:solidFill>
                  <a:srgbClr val="00B050"/>
                </a:solidFill>
              </a:rPr>
              <a:t>triangular function </a:t>
            </a:r>
            <a:r>
              <a:rPr lang="en-US" altLang="zh-CN" sz="2200" b="1" i="1" u="sng" dirty="0">
                <a:solidFill>
                  <a:srgbClr val="00B050"/>
                </a:solidFill>
              </a:rPr>
              <a:t>as shown is an infinite set of sinusoids</a:t>
            </a:r>
            <a:r>
              <a:rPr lang="en-US" altLang="zh-CN" sz="2200" b="1" i="1" u="sng" dirty="0" smtClean="0">
                <a:solidFill>
                  <a:srgbClr val="00B050"/>
                </a:solidFill>
              </a:rPr>
              <a:t>. We will now show that an identical relationship can be obtained from the Fourier integral. To accomplish the derivation we utilize the convolution theorem. Note the periodic triangular waveform (period T</a:t>
            </a:r>
            <a:r>
              <a:rPr lang="en-US" altLang="zh-CN" sz="2200" b="1" i="1" u="sng" baseline="-25000" dirty="0" smtClean="0">
                <a:solidFill>
                  <a:srgbClr val="00B050"/>
                </a:solidFill>
              </a:rPr>
              <a:t>0</a:t>
            </a:r>
            <a:r>
              <a:rPr lang="en-US" altLang="zh-CN" sz="2200" b="1" i="1" u="sng" dirty="0" smtClean="0">
                <a:solidFill>
                  <a:srgbClr val="00B050"/>
                </a:solidFill>
              </a:rPr>
              <a:t>) is simply the convolution of the single triangle and infinite sequence of equidistant impulses. From the convolution theorem, the desired Fourier transform is the product of the frequency functions of the above two functions. From the graph, we can tell that the Fourier transform of the periodic function is then an infinite set of sinusoids, which is consistent with the Fourier series.</a:t>
            </a:r>
            <a:endParaRPr lang="zh-CN" altLang="en-US" sz="2200" b="1" i="1" u="sng" dirty="0">
              <a:solidFill>
                <a:srgbClr val="00B050"/>
              </a:solidFill>
            </a:endParaRPr>
          </a:p>
        </p:txBody>
      </p:sp>
    </p:spTree>
    <p:extLst>
      <p:ext uri="{BB962C8B-B14F-4D97-AF65-F5344CB8AC3E}">
        <p14:creationId xmlns:p14="http://schemas.microsoft.com/office/powerpoint/2010/main" val="24712299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 Waveform Sampling</a:t>
            </a:r>
            <a:endParaRPr lang="zh-CN" altLang="en-US" dirty="0"/>
          </a:p>
        </p:txBody>
      </p:sp>
      <p:pic>
        <p:nvPicPr>
          <p:cNvPr id="4" name="图片 3"/>
          <p:cNvPicPr>
            <a:picLocks noChangeAspect="1"/>
          </p:cNvPicPr>
          <p:nvPr/>
        </p:nvPicPr>
        <p:blipFill>
          <a:blip r:embed="rId2"/>
          <a:stretch>
            <a:fillRect/>
          </a:stretch>
        </p:blipFill>
        <p:spPr>
          <a:xfrm>
            <a:off x="1146832" y="1690688"/>
            <a:ext cx="3652747" cy="5021922"/>
          </a:xfrm>
          <a:prstGeom prst="rect">
            <a:avLst/>
          </a:prstGeom>
        </p:spPr>
      </p:pic>
      <p:pic>
        <p:nvPicPr>
          <p:cNvPr id="5" name="图片 4"/>
          <p:cNvPicPr>
            <a:picLocks noChangeAspect="1"/>
          </p:cNvPicPr>
          <p:nvPr/>
        </p:nvPicPr>
        <p:blipFill>
          <a:blip r:embed="rId3"/>
          <a:stretch>
            <a:fillRect/>
          </a:stretch>
        </p:blipFill>
        <p:spPr>
          <a:xfrm>
            <a:off x="7879080" y="1694427"/>
            <a:ext cx="3644735" cy="5018184"/>
          </a:xfrm>
          <a:prstGeom prst="rect">
            <a:avLst/>
          </a:prstGeom>
        </p:spPr>
      </p:pic>
      <p:sp>
        <p:nvSpPr>
          <p:cNvPr id="6" name="文本框 5"/>
          <p:cNvSpPr txBox="1"/>
          <p:nvPr/>
        </p:nvSpPr>
        <p:spPr>
          <a:xfrm>
            <a:off x="7544510" y="748936"/>
            <a:ext cx="4313873" cy="707886"/>
          </a:xfrm>
          <a:prstGeom prst="rect">
            <a:avLst/>
          </a:prstGeom>
          <a:noFill/>
        </p:spPr>
        <p:txBody>
          <a:bodyPr wrap="none" rtlCol="0">
            <a:spAutoFit/>
          </a:bodyPr>
          <a:lstStyle/>
          <a:p>
            <a:pPr algn="ctr"/>
            <a:r>
              <a:rPr lang="en-US" altLang="zh-CN" sz="2000" b="1" i="1" u="sng" dirty="0" smtClean="0">
                <a:solidFill>
                  <a:srgbClr val="FF0000"/>
                </a:solidFill>
              </a:rPr>
              <a:t>Aliased Fourier transform of a waveform </a:t>
            </a:r>
          </a:p>
          <a:p>
            <a:pPr algn="ctr"/>
            <a:r>
              <a:rPr lang="en-US" altLang="zh-CN" sz="2000" b="1" i="1" u="sng" dirty="0" smtClean="0">
                <a:solidFill>
                  <a:srgbClr val="FF0000"/>
                </a:solidFill>
              </a:rPr>
              <a:t>sampled at an insufficient rate</a:t>
            </a:r>
            <a:endParaRPr lang="zh-CN" altLang="en-US" sz="2000" b="1" i="1" u="sng" dirty="0">
              <a:solidFill>
                <a:srgbClr val="FF0000"/>
              </a:solidFill>
            </a:endParaRPr>
          </a:p>
        </p:txBody>
      </p:sp>
      <p:pic>
        <p:nvPicPr>
          <p:cNvPr id="7" name="图片 6"/>
          <p:cNvPicPr>
            <a:picLocks noChangeAspect="1"/>
          </p:cNvPicPr>
          <p:nvPr/>
        </p:nvPicPr>
        <p:blipFill>
          <a:blip r:embed="rId4"/>
          <a:stretch>
            <a:fillRect/>
          </a:stretch>
        </p:blipFill>
        <p:spPr>
          <a:xfrm>
            <a:off x="5011513" y="3787531"/>
            <a:ext cx="2578007" cy="397722"/>
          </a:xfrm>
          <a:prstGeom prst="rect">
            <a:avLst/>
          </a:prstGeom>
        </p:spPr>
      </p:pic>
    </p:spTree>
    <p:extLst>
      <p:ext uri="{BB962C8B-B14F-4D97-AF65-F5344CB8AC3E}">
        <p14:creationId xmlns:p14="http://schemas.microsoft.com/office/powerpoint/2010/main" val="24959887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Sampling Theorem</a:t>
            </a:r>
            <a:endParaRPr lang="zh-CN" altLang="en-US" dirty="0"/>
          </a:p>
        </p:txBody>
      </p:sp>
      <p:pic>
        <p:nvPicPr>
          <p:cNvPr id="4" name="图片 3"/>
          <p:cNvPicPr>
            <a:picLocks noChangeAspect="1"/>
          </p:cNvPicPr>
          <p:nvPr/>
        </p:nvPicPr>
        <p:blipFill>
          <a:blip r:embed="rId2"/>
          <a:stretch>
            <a:fillRect/>
          </a:stretch>
        </p:blipFill>
        <p:spPr>
          <a:xfrm>
            <a:off x="616129" y="2762287"/>
            <a:ext cx="5254849" cy="801257"/>
          </a:xfrm>
          <a:prstGeom prst="rect">
            <a:avLst/>
          </a:prstGeom>
        </p:spPr>
      </p:pic>
      <p:pic>
        <p:nvPicPr>
          <p:cNvPr id="5" name="图片 4"/>
          <p:cNvPicPr>
            <a:picLocks noChangeAspect="1"/>
          </p:cNvPicPr>
          <p:nvPr/>
        </p:nvPicPr>
        <p:blipFill>
          <a:blip r:embed="rId3"/>
          <a:stretch>
            <a:fillRect/>
          </a:stretch>
        </p:blipFill>
        <p:spPr>
          <a:xfrm>
            <a:off x="6331247" y="242633"/>
            <a:ext cx="4655554" cy="6426756"/>
          </a:xfrm>
          <a:prstGeom prst="rect">
            <a:avLst/>
          </a:prstGeom>
        </p:spPr>
      </p:pic>
      <p:sp>
        <p:nvSpPr>
          <p:cNvPr id="6" name="文本框 5"/>
          <p:cNvSpPr txBox="1"/>
          <p:nvPr/>
        </p:nvSpPr>
        <p:spPr>
          <a:xfrm>
            <a:off x="1190901" y="3816936"/>
            <a:ext cx="4073434" cy="769441"/>
          </a:xfrm>
          <a:prstGeom prst="rect">
            <a:avLst/>
          </a:prstGeom>
          <a:noFill/>
        </p:spPr>
        <p:txBody>
          <a:bodyPr wrap="square" rtlCol="0">
            <a:spAutoFit/>
          </a:bodyPr>
          <a:lstStyle/>
          <a:p>
            <a:pPr algn="ctr"/>
            <a:r>
              <a:rPr lang="en-US" altLang="zh-CN" sz="2200" b="1" dirty="0" smtClean="0">
                <a:solidFill>
                  <a:srgbClr val="FFC000"/>
                </a:solidFill>
              </a:rPr>
              <a:t>Frequency 1/T=2f</a:t>
            </a:r>
            <a:r>
              <a:rPr lang="en-US" altLang="zh-CN" sz="2200" b="1" baseline="-25000" dirty="0" smtClean="0">
                <a:solidFill>
                  <a:srgbClr val="FFC000"/>
                </a:solidFill>
              </a:rPr>
              <a:t>c</a:t>
            </a:r>
            <a:r>
              <a:rPr lang="en-US" altLang="zh-CN" sz="2200" b="1" dirty="0">
                <a:solidFill>
                  <a:srgbClr val="FFC000"/>
                </a:solidFill>
              </a:rPr>
              <a:t> </a:t>
            </a:r>
            <a:r>
              <a:rPr lang="en-US" altLang="zh-CN" sz="2200" b="1" dirty="0" smtClean="0">
                <a:solidFill>
                  <a:srgbClr val="FFC000"/>
                </a:solidFill>
              </a:rPr>
              <a:t>is known as the </a:t>
            </a:r>
          </a:p>
          <a:p>
            <a:pPr algn="ctr"/>
            <a:r>
              <a:rPr lang="en-US" altLang="zh-CN" sz="2200" b="1" i="1" u="sng" dirty="0" err="1" smtClean="0">
                <a:solidFill>
                  <a:srgbClr val="FFC000"/>
                </a:solidFill>
              </a:rPr>
              <a:t>Nyquist</a:t>
            </a:r>
            <a:r>
              <a:rPr lang="en-US" altLang="zh-CN" sz="2200" b="1" i="1" u="sng" dirty="0" smtClean="0">
                <a:solidFill>
                  <a:srgbClr val="FFC000"/>
                </a:solidFill>
              </a:rPr>
              <a:t> sampling rate</a:t>
            </a:r>
            <a:endParaRPr lang="zh-CN" altLang="en-US" sz="2200" b="1" i="1" u="sng" dirty="0">
              <a:solidFill>
                <a:srgbClr val="FFC000"/>
              </a:solidFill>
            </a:endParaRPr>
          </a:p>
        </p:txBody>
      </p:sp>
      <p:sp>
        <p:nvSpPr>
          <p:cNvPr id="7" name="文本框 6"/>
          <p:cNvSpPr txBox="1"/>
          <p:nvPr/>
        </p:nvSpPr>
        <p:spPr>
          <a:xfrm rot="5400000">
            <a:off x="9407242" y="3098628"/>
            <a:ext cx="4121641" cy="646331"/>
          </a:xfrm>
          <a:prstGeom prst="rect">
            <a:avLst/>
          </a:prstGeom>
          <a:noFill/>
        </p:spPr>
        <p:txBody>
          <a:bodyPr wrap="none" rtlCol="0">
            <a:spAutoFit/>
          </a:bodyPr>
          <a:lstStyle/>
          <a:p>
            <a:pPr algn="ctr"/>
            <a:r>
              <a:rPr lang="en-US" altLang="zh-CN" b="1" i="1" dirty="0" smtClean="0"/>
              <a:t>Fourier transform of a waveform </a:t>
            </a:r>
          </a:p>
          <a:p>
            <a:pPr algn="ctr"/>
            <a:r>
              <a:rPr lang="en-US" altLang="zh-CN" b="1" i="1" dirty="0" smtClean="0"/>
              <a:t>sampled at the </a:t>
            </a:r>
            <a:r>
              <a:rPr lang="en-US" altLang="zh-CN" b="1" i="1" dirty="0" err="1" smtClean="0"/>
              <a:t>Nyquist</a:t>
            </a:r>
            <a:r>
              <a:rPr lang="en-US" altLang="zh-CN" b="1" i="1" dirty="0" smtClean="0"/>
              <a:t> sampling rate</a:t>
            </a:r>
            <a:endParaRPr lang="zh-CN" altLang="en-US" b="1" i="1" dirty="0"/>
          </a:p>
        </p:txBody>
      </p:sp>
    </p:spTree>
    <p:extLst>
      <p:ext uri="{BB962C8B-B14F-4D97-AF65-F5344CB8AC3E}">
        <p14:creationId xmlns:p14="http://schemas.microsoft.com/office/powerpoint/2010/main" val="5944403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487"/>
            <a:ext cx="10515600" cy="1325563"/>
          </a:xfrm>
        </p:spPr>
        <p:txBody>
          <a:bodyPr/>
          <a:lstStyle/>
          <a:p>
            <a:r>
              <a:rPr lang="en-US" altLang="zh-CN" dirty="0" smtClean="0"/>
              <a:t>Graphical derivation of the sampling theorem</a:t>
            </a:r>
            <a:endParaRPr lang="zh-CN" altLang="en-US" dirty="0"/>
          </a:p>
        </p:txBody>
      </p:sp>
      <p:pic>
        <p:nvPicPr>
          <p:cNvPr id="4" name="图片 3"/>
          <p:cNvPicPr>
            <a:picLocks noChangeAspect="1"/>
          </p:cNvPicPr>
          <p:nvPr/>
        </p:nvPicPr>
        <p:blipFill>
          <a:blip r:embed="rId2"/>
          <a:stretch>
            <a:fillRect/>
          </a:stretch>
        </p:blipFill>
        <p:spPr>
          <a:xfrm>
            <a:off x="4049487" y="1039700"/>
            <a:ext cx="4093026" cy="5740152"/>
          </a:xfrm>
          <a:prstGeom prst="rect">
            <a:avLst/>
          </a:prstGeom>
        </p:spPr>
      </p:pic>
    </p:spTree>
    <p:extLst>
      <p:ext uri="{BB962C8B-B14F-4D97-AF65-F5344CB8AC3E}">
        <p14:creationId xmlns:p14="http://schemas.microsoft.com/office/powerpoint/2010/main" val="34386646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 The Discrete Fourier Transform</a:t>
            </a:r>
            <a:endParaRPr lang="zh-CN" altLang="en-US" dirty="0"/>
          </a:p>
        </p:txBody>
      </p:sp>
      <p:grpSp>
        <p:nvGrpSpPr>
          <p:cNvPr id="11" name="组合 10"/>
          <p:cNvGrpSpPr/>
          <p:nvPr/>
        </p:nvGrpSpPr>
        <p:grpSpPr>
          <a:xfrm>
            <a:off x="247891" y="1250061"/>
            <a:ext cx="5967381" cy="3909524"/>
            <a:chOff x="178443" y="2141317"/>
            <a:chExt cx="5967381" cy="3909524"/>
          </a:xfrm>
        </p:grpSpPr>
        <p:pic>
          <p:nvPicPr>
            <p:cNvPr id="7" name="图片 6"/>
            <p:cNvPicPr>
              <a:picLocks noChangeAspect="1"/>
            </p:cNvPicPr>
            <p:nvPr/>
          </p:nvPicPr>
          <p:blipFill>
            <a:blip r:embed="rId2"/>
            <a:stretch>
              <a:fillRect/>
            </a:stretch>
          </p:blipFill>
          <p:spPr>
            <a:xfrm>
              <a:off x="178443" y="2141317"/>
              <a:ext cx="5967381" cy="3909524"/>
            </a:xfrm>
            <a:prstGeom prst="rect">
              <a:avLst/>
            </a:prstGeom>
          </p:spPr>
        </p:pic>
        <p:sp>
          <p:nvSpPr>
            <p:cNvPr id="9" name="文本框 8"/>
            <p:cNvSpPr txBox="1"/>
            <p:nvPr/>
          </p:nvSpPr>
          <p:spPr>
            <a:xfrm>
              <a:off x="3727048" y="4676172"/>
              <a:ext cx="981359" cy="369332"/>
            </a:xfrm>
            <a:prstGeom prst="rect">
              <a:avLst/>
            </a:prstGeom>
            <a:noFill/>
          </p:spPr>
          <p:txBody>
            <a:bodyPr wrap="none" rtlCol="0">
              <a:spAutoFit/>
            </a:bodyPr>
            <a:lstStyle/>
            <a:p>
              <a:r>
                <a:rPr lang="en-US" altLang="zh-CN" b="1" i="1" dirty="0" smtClean="0">
                  <a:solidFill>
                    <a:srgbClr val="FF0000"/>
                  </a:solidFill>
                </a:rPr>
                <a:t>aliasing</a:t>
              </a:r>
              <a:endParaRPr lang="zh-CN" altLang="en-US" b="1" i="1" dirty="0">
                <a:solidFill>
                  <a:srgbClr val="FF0000"/>
                </a:solidFill>
              </a:endParaRPr>
            </a:p>
          </p:txBody>
        </p:sp>
      </p:grpSp>
      <p:grpSp>
        <p:nvGrpSpPr>
          <p:cNvPr id="12" name="组合 11"/>
          <p:cNvGrpSpPr/>
          <p:nvPr/>
        </p:nvGrpSpPr>
        <p:grpSpPr>
          <a:xfrm>
            <a:off x="6528483" y="1250061"/>
            <a:ext cx="5359848" cy="4685396"/>
            <a:chOff x="6434754" y="1690688"/>
            <a:chExt cx="5359848" cy="4685396"/>
          </a:xfrm>
        </p:grpSpPr>
        <p:pic>
          <p:nvPicPr>
            <p:cNvPr id="8" name="图片 7"/>
            <p:cNvPicPr>
              <a:picLocks noChangeAspect="1"/>
            </p:cNvPicPr>
            <p:nvPr/>
          </p:nvPicPr>
          <p:blipFill>
            <a:blip r:embed="rId3"/>
            <a:stretch>
              <a:fillRect/>
            </a:stretch>
          </p:blipFill>
          <p:spPr>
            <a:xfrm>
              <a:off x="6434754" y="1690688"/>
              <a:ext cx="5359848" cy="4685396"/>
            </a:xfrm>
            <a:prstGeom prst="rect">
              <a:avLst/>
            </a:prstGeom>
          </p:spPr>
        </p:pic>
        <p:sp>
          <p:nvSpPr>
            <p:cNvPr id="10" name="文本框 9"/>
            <p:cNvSpPr txBox="1"/>
            <p:nvPr/>
          </p:nvSpPr>
          <p:spPr>
            <a:xfrm>
              <a:off x="9560688" y="2831585"/>
              <a:ext cx="1005403" cy="369332"/>
            </a:xfrm>
            <a:prstGeom prst="rect">
              <a:avLst/>
            </a:prstGeom>
            <a:noFill/>
          </p:spPr>
          <p:txBody>
            <a:bodyPr wrap="none" rtlCol="0">
              <a:spAutoFit/>
            </a:bodyPr>
            <a:lstStyle/>
            <a:p>
              <a:r>
                <a:rPr lang="en-US" altLang="zh-CN" b="1" i="1" dirty="0" smtClean="0">
                  <a:solidFill>
                    <a:srgbClr val="FF0000"/>
                  </a:solidFill>
                </a:rPr>
                <a:t>rippling</a:t>
              </a:r>
              <a:endParaRPr lang="zh-CN" altLang="en-US" b="1" i="1" dirty="0">
                <a:solidFill>
                  <a:srgbClr val="FF0000"/>
                </a:solidFill>
              </a:endParaRPr>
            </a:p>
          </p:txBody>
        </p:sp>
      </p:grpSp>
      <p:sp>
        <p:nvSpPr>
          <p:cNvPr id="13" name="文本框 12"/>
          <p:cNvSpPr txBox="1"/>
          <p:nvPr/>
        </p:nvSpPr>
        <p:spPr>
          <a:xfrm>
            <a:off x="381965" y="5202841"/>
            <a:ext cx="5833307" cy="1631216"/>
          </a:xfrm>
          <a:prstGeom prst="rect">
            <a:avLst/>
          </a:prstGeom>
          <a:noFill/>
        </p:spPr>
        <p:txBody>
          <a:bodyPr wrap="square" rtlCol="0">
            <a:spAutoFit/>
          </a:bodyPr>
          <a:lstStyle/>
          <a:p>
            <a:r>
              <a:rPr lang="en-US" altLang="zh-CN" sz="2000" b="1" i="1" dirty="0" smtClean="0">
                <a:solidFill>
                  <a:srgbClr val="00B0F0"/>
                </a:solidFill>
              </a:rPr>
              <a:t>Note that sampling in the time/frequency domain resulted in a periodic function of frequency/time; </a:t>
            </a:r>
          </a:p>
          <a:p>
            <a:r>
              <a:rPr lang="en-US" altLang="zh-CN" sz="2000" b="1" i="1" dirty="0" smtClean="0">
                <a:solidFill>
                  <a:srgbClr val="00B0F0"/>
                </a:solidFill>
              </a:rPr>
              <a:t>N time samples and N frequency values represent one period of the time and frequency domain waveforms, respectively.</a:t>
            </a:r>
            <a:endParaRPr lang="zh-CN" altLang="en-US" sz="2000" b="1" i="1" dirty="0">
              <a:solidFill>
                <a:srgbClr val="00B0F0"/>
              </a:solidFill>
            </a:endParaRPr>
          </a:p>
        </p:txBody>
      </p:sp>
      <p:sp>
        <p:nvSpPr>
          <p:cNvPr id="14" name="文本框 13"/>
          <p:cNvSpPr txBox="1"/>
          <p:nvPr/>
        </p:nvSpPr>
        <p:spPr>
          <a:xfrm>
            <a:off x="2075366" y="1274272"/>
            <a:ext cx="2446504" cy="369332"/>
          </a:xfrm>
          <a:prstGeom prst="rect">
            <a:avLst/>
          </a:prstGeom>
          <a:noFill/>
        </p:spPr>
        <p:txBody>
          <a:bodyPr wrap="none" rtlCol="0">
            <a:spAutoFit/>
          </a:bodyPr>
          <a:lstStyle/>
          <a:p>
            <a:r>
              <a:rPr lang="en-US" altLang="zh-CN" dirty="0" smtClean="0">
                <a:solidFill>
                  <a:srgbClr val="00B050"/>
                </a:solidFill>
              </a:rPr>
              <a:t>Time domain sampling</a:t>
            </a:r>
            <a:endParaRPr lang="zh-CN" altLang="en-US" dirty="0">
              <a:solidFill>
                <a:srgbClr val="00B050"/>
              </a:solidFill>
            </a:endParaRPr>
          </a:p>
        </p:txBody>
      </p:sp>
      <p:sp>
        <p:nvSpPr>
          <p:cNvPr id="15" name="文本框 14"/>
          <p:cNvSpPr txBox="1"/>
          <p:nvPr/>
        </p:nvSpPr>
        <p:spPr>
          <a:xfrm>
            <a:off x="8611128" y="1319785"/>
            <a:ext cx="1241045" cy="369332"/>
          </a:xfrm>
          <a:prstGeom prst="rect">
            <a:avLst/>
          </a:prstGeom>
          <a:noFill/>
        </p:spPr>
        <p:txBody>
          <a:bodyPr wrap="none" rtlCol="0">
            <a:spAutoFit/>
          </a:bodyPr>
          <a:lstStyle/>
          <a:p>
            <a:r>
              <a:rPr lang="en-US" altLang="zh-CN" dirty="0">
                <a:solidFill>
                  <a:srgbClr val="00B050"/>
                </a:solidFill>
              </a:rPr>
              <a:t>T</a:t>
            </a:r>
            <a:r>
              <a:rPr lang="en-US" altLang="zh-CN" dirty="0" smtClean="0">
                <a:solidFill>
                  <a:srgbClr val="00B050"/>
                </a:solidFill>
              </a:rPr>
              <a:t>runcation</a:t>
            </a:r>
            <a:endParaRPr lang="zh-CN" altLang="en-US" dirty="0">
              <a:solidFill>
                <a:srgbClr val="00B050"/>
              </a:solidFill>
            </a:endParaRPr>
          </a:p>
        </p:txBody>
      </p:sp>
      <p:sp>
        <p:nvSpPr>
          <p:cNvPr id="16" name="文本框 15"/>
          <p:cNvSpPr txBox="1"/>
          <p:nvPr/>
        </p:nvSpPr>
        <p:spPr>
          <a:xfrm>
            <a:off x="8326460" y="3519221"/>
            <a:ext cx="2087431" cy="646331"/>
          </a:xfrm>
          <a:prstGeom prst="rect">
            <a:avLst/>
          </a:prstGeom>
          <a:noFill/>
        </p:spPr>
        <p:txBody>
          <a:bodyPr wrap="none" rtlCol="0">
            <a:spAutoFit/>
          </a:bodyPr>
          <a:lstStyle/>
          <a:p>
            <a:pPr algn="ctr"/>
            <a:r>
              <a:rPr lang="en-US" altLang="zh-CN" dirty="0" smtClean="0">
                <a:solidFill>
                  <a:srgbClr val="00B050"/>
                </a:solidFill>
              </a:rPr>
              <a:t>Frequency domain </a:t>
            </a:r>
          </a:p>
          <a:p>
            <a:pPr algn="ctr"/>
            <a:r>
              <a:rPr lang="en-US" altLang="zh-CN" dirty="0" smtClean="0">
                <a:solidFill>
                  <a:srgbClr val="00B050"/>
                </a:solidFill>
              </a:rPr>
              <a:t>sampling</a:t>
            </a:r>
            <a:endParaRPr lang="zh-CN" altLang="en-US" dirty="0">
              <a:solidFill>
                <a:srgbClr val="00B050"/>
              </a:solidFill>
            </a:endParaRPr>
          </a:p>
        </p:txBody>
      </p:sp>
    </p:spTree>
    <p:extLst>
      <p:ext uri="{BB962C8B-B14F-4D97-AF65-F5344CB8AC3E}">
        <p14:creationId xmlns:p14="http://schemas.microsoft.com/office/powerpoint/2010/main" val="25877331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Another example of DFT</a:t>
            </a:r>
            <a:endParaRPr lang="zh-CN" altLang="en-US" dirty="0"/>
          </a:p>
        </p:txBody>
      </p:sp>
      <p:pic>
        <p:nvPicPr>
          <p:cNvPr id="4" name="图片 3"/>
          <p:cNvPicPr>
            <a:picLocks noChangeAspect="1"/>
          </p:cNvPicPr>
          <p:nvPr/>
        </p:nvPicPr>
        <p:blipFill>
          <a:blip r:embed="rId2"/>
          <a:stretch>
            <a:fillRect/>
          </a:stretch>
        </p:blipFill>
        <p:spPr>
          <a:xfrm>
            <a:off x="277791" y="1923509"/>
            <a:ext cx="6043281" cy="3842715"/>
          </a:xfrm>
          <a:prstGeom prst="rect">
            <a:avLst/>
          </a:prstGeom>
        </p:spPr>
      </p:pic>
      <p:pic>
        <p:nvPicPr>
          <p:cNvPr id="5" name="图片 4"/>
          <p:cNvPicPr>
            <a:picLocks noChangeAspect="1"/>
          </p:cNvPicPr>
          <p:nvPr/>
        </p:nvPicPr>
        <p:blipFill>
          <a:blip r:embed="rId3"/>
          <a:stretch>
            <a:fillRect/>
          </a:stretch>
        </p:blipFill>
        <p:spPr>
          <a:xfrm>
            <a:off x="6678591" y="1657953"/>
            <a:ext cx="5300399" cy="4373826"/>
          </a:xfrm>
          <a:prstGeom prst="rect">
            <a:avLst/>
          </a:prstGeom>
        </p:spPr>
      </p:pic>
    </p:spTree>
    <p:extLst>
      <p:ext uri="{BB962C8B-B14F-4D97-AF65-F5344CB8AC3E}">
        <p14:creationId xmlns:p14="http://schemas.microsoft.com/office/powerpoint/2010/main" val="41241639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Relation between the Discrete and Continuous Fourier Transform</a:t>
            </a:r>
            <a:endParaRPr lang="zh-CN" altLang="en-US" dirty="0"/>
          </a:p>
        </p:txBody>
      </p:sp>
      <p:sp>
        <p:nvSpPr>
          <p:cNvPr id="4" name="文本框 3"/>
          <p:cNvSpPr txBox="1"/>
          <p:nvPr/>
        </p:nvSpPr>
        <p:spPr>
          <a:xfrm>
            <a:off x="838200" y="5689974"/>
            <a:ext cx="3855543" cy="646331"/>
          </a:xfrm>
          <a:prstGeom prst="rect">
            <a:avLst/>
          </a:prstGeom>
          <a:noFill/>
        </p:spPr>
        <p:txBody>
          <a:bodyPr wrap="none" rtlCol="0">
            <a:spAutoFit/>
          </a:bodyPr>
          <a:lstStyle/>
          <a:p>
            <a:r>
              <a:rPr lang="en-US" altLang="zh-CN" b="1" i="1" u="sng" dirty="0" smtClean="0"/>
              <a:t>Band-Limited Periodic Waveforms:</a:t>
            </a:r>
          </a:p>
          <a:p>
            <a:r>
              <a:rPr lang="en-US" altLang="zh-CN" b="1" i="1" u="sng" dirty="0" smtClean="0"/>
              <a:t>Truncation Internal Equal to Period</a:t>
            </a:r>
            <a:endParaRPr lang="zh-CN" altLang="en-US" b="1" i="1" u="sng" dirty="0"/>
          </a:p>
        </p:txBody>
      </p:sp>
      <p:pic>
        <p:nvPicPr>
          <p:cNvPr id="5" name="图片 4"/>
          <p:cNvPicPr>
            <a:picLocks noChangeAspect="1"/>
          </p:cNvPicPr>
          <p:nvPr/>
        </p:nvPicPr>
        <p:blipFill>
          <a:blip r:embed="rId2"/>
          <a:stretch>
            <a:fillRect/>
          </a:stretch>
        </p:blipFill>
        <p:spPr>
          <a:xfrm>
            <a:off x="625033" y="1702263"/>
            <a:ext cx="5589248" cy="3610517"/>
          </a:xfrm>
          <a:prstGeom prst="rect">
            <a:avLst/>
          </a:prstGeom>
        </p:spPr>
      </p:pic>
      <p:pic>
        <p:nvPicPr>
          <p:cNvPr id="6" name="图片 5"/>
          <p:cNvPicPr>
            <a:picLocks noChangeAspect="1"/>
          </p:cNvPicPr>
          <p:nvPr/>
        </p:nvPicPr>
        <p:blipFill>
          <a:blip r:embed="rId3"/>
          <a:stretch>
            <a:fillRect/>
          </a:stretch>
        </p:blipFill>
        <p:spPr>
          <a:xfrm>
            <a:off x="6358004" y="1690688"/>
            <a:ext cx="5706700" cy="4976330"/>
          </a:xfrm>
          <a:prstGeom prst="rect">
            <a:avLst/>
          </a:prstGeom>
        </p:spPr>
      </p:pic>
    </p:spTree>
    <p:extLst>
      <p:ext uri="{BB962C8B-B14F-4D97-AF65-F5344CB8AC3E}">
        <p14:creationId xmlns:p14="http://schemas.microsoft.com/office/powerpoint/2010/main" val="4242898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343080" y="243068"/>
            <a:ext cx="5549830" cy="6344343"/>
          </a:xfrm>
          <a:prstGeom prst="rect">
            <a:avLst/>
          </a:prstGeom>
        </p:spPr>
      </p:pic>
      <p:sp>
        <p:nvSpPr>
          <p:cNvPr id="6" name="文本框 5"/>
          <p:cNvSpPr txBox="1"/>
          <p:nvPr/>
        </p:nvSpPr>
        <p:spPr>
          <a:xfrm>
            <a:off x="628389" y="3000632"/>
            <a:ext cx="4364721" cy="1077218"/>
          </a:xfrm>
          <a:prstGeom prst="rect">
            <a:avLst/>
          </a:prstGeom>
          <a:noFill/>
        </p:spPr>
        <p:txBody>
          <a:bodyPr wrap="none" rtlCol="0">
            <a:spAutoFit/>
          </a:bodyPr>
          <a:lstStyle/>
          <a:p>
            <a:pPr algn="ctr"/>
            <a:r>
              <a:rPr lang="en-US" altLang="zh-CN" sz="3200" b="1" i="1" u="sng" dirty="0" smtClean="0">
                <a:solidFill>
                  <a:srgbClr val="FF0000"/>
                </a:solidFill>
              </a:rPr>
              <a:t>Expanded illustration of </a:t>
            </a:r>
          </a:p>
          <a:p>
            <a:pPr algn="ctr"/>
            <a:r>
              <a:rPr lang="en-US" altLang="zh-CN" sz="3200" b="1" i="1" u="sng" dirty="0" smtClean="0">
                <a:solidFill>
                  <a:srgbClr val="FF0000"/>
                </a:solidFill>
              </a:rPr>
              <a:t>the convolution of step (e)</a:t>
            </a:r>
            <a:endParaRPr lang="zh-CN" altLang="en-US" sz="3200" b="1" i="1" u="sng" dirty="0">
              <a:solidFill>
                <a:srgbClr val="FF0000"/>
              </a:solidFill>
            </a:endParaRPr>
          </a:p>
        </p:txBody>
      </p:sp>
    </p:spTree>
    <p:extLst>
      <p:ext uri="{BB962C8B-B14F-4D97-AF65-F5344CB8AC3E}">
        <p14:creationId xmlns:p14="http://schemas.microsoft.com/office/powerpoint/2010/main" val="30767823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Relation between the Discrete and Continuous Fourier Transform</a:t>
            </a:r>
            <a:endParaRPr lang="zh-CN" altLang="en-US" dirty="0"/>
          </a:p>
        </p:txBody>
      </p:sp>
      <p:sp>
        <p:nvSpPr>
          <p:cNvPr id="4" name="文本框 3"/>
          <p:cNvSpPr txBox="1"/>
          <p:nvPr/>
        </p:nvSpPr>
        <p:spPr>
          <a:xfrm>
            <a:off x="629192" y="5701551"/>
            <a:ext cx="4889800" cy="830997"/>
          </a:xfrm>
          <a:prstGeom prst="rect">
            <a:avLst/>
          </a:prstGeom>
          <a:noFill/>
        </p:spPr>
        <p:txBody>
          <a:bodyPr wrap="none" rtlCol="0">
            <a:spAutoFit/>
          </a:bodyPr>
          <a:lstStyle/>
          <a:p>
            <a:r>
              <a:rPr lang="en-US" altLang="zh-CN" sz="2400" b="1" i="1" u="sng" dirty="0" smtClean="0"/>
              <a:t>Band-Limited Periodic Waveforms:</a:t>
            </a:r>
          </a:p>
          <a:p>
            <a:r>
              <a:rPr lang="en-US" altLang="zh-CN" sz="2400" b="1" i="1" u="sng" dirty="0" smtClean="0"/>
              <a:t>Truncation Internal </a:t>
            </a:r>
            <a:r>
              <a:rPr lang="en-US" altLang="zh-CN" sz="2400" b="1" i="1" u="sng" dirty="0" smtClean="0">
                <a:solidFill>
                  <a:srgbClr val="FF0000"/>
                </a:solidFill>
              </a:rPr>
              <a:t>Not </a:t>
            </a:r>
            <a:r>
              <a:rPr lang="en-US" altLang="zh-CN" sz="2400" b="1" i="1" u="sng" dirty="0" smtClean="0"/>
              <a:t>Equal to Period</a:t>
            </a:r>
            <a:endParaRPr lang="zh-CN" altLang="en-US" sz="2400" b="1" i="1" u="sng" dirty="0"/>
          </a:p>
        </p:txBody>
      </p:sp>
      <p:pic>
        <p:nvPicPr>
          <p:cNvPr id="5" name="图片 4"/>
          <p:cNvPicPr>
            <a:picLocks noChangeAspect="1"/>
          </p:cNvPicPr>
          <p:nvPr/>
        </p:nvPicPr>
        <p:blipFill>
          <a:blip r:embed="rId2"/>
          <a:stretch>
            <a:fillRect/>
          </a:stretch>
        </p:blipFill>
        <p:spPr>
          <a:xfrm>
            <a:off x="268203" y="1725413"/>
            <a:ext cx="5572555" cy="3598942"/>
          </a:xfrm>
          <a:prstGeom prst="rect">
            <a:avLst/>
          </a:prstGeom>
        </p:spPr>
      </p:pic>
      <p:pic>
        <p:nvPicPr>
          <p:cNvPr id="6" name="图片 5"/>
          <p:cNvPicPr>
            <a:picLocks noChangeAspect="1"/>
          </p:cNvPicPr>
          <p:nvPr/>
        </p:nvPicPr>
        <p:blipFill>
          <a:blip r:embed="rId3"/>
          <a:stretch>
            <a:fillRect/>
          </a:stretch>
        </p:blipFill>
        <p:spPr>
          <a:xfrm>
            <a:off x="6095999" y="1679112"/>
            <a:ext cx="5721753" cy="5075661"/>
          </a:xfrm>
          <a:prstGeom prst="rect">
            <a:avLst/>
          </a:prstGeom>
        </p:spPr>
      </p:pic>
    </p:spTree>
    <p:extLst>
      <p:ext uri="{BB962C8B-B14F-4D97-AF65-F5344CB8AC3E}">
        <p14:creationId xmlns:p14="http://schemas.microsoft.com/office/powerpoint/2010/main" val="17650702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93211" y="322746"/>
            <a:ext cx="2805575" cy="707886"/>
          </a:xfrm>
          <a:prstGeom prst="rect">
            <a:avLst/>
          </a:prstGeom>
          <a:noFill/>
        </p:spPr>
        <p:txBody>
          <a:bodyPr wrap="none" rtlCol="0">
            <a:spAutoFit/>
          </a:bodyPr>
          <a:lstStyle/>
          <a:p>
            <a:pPr algn="ctr"/>
            <a:r>
              <a:rPr lang="en-US" altLang="zh-CN" sz="2000" b="1" i="1" u="sng" dirty="0" smtClean="0">
                <a:solidFill>
                  <a:srgbClr val="FF0000"/>
                </a:solidFill>
              </a:rPr>
              <a:t>Expanded illustration of </a:t>
            </a:r>
          </a:p>
          <a:p>
            <a:pPr algn="ctr"/>
            <a:r>
              <a:rPr lang="en-US" altLang="zh-CN" sz="2000" b="1" i="1" u="sng" dirty="0" smtClean="0">
                <a:solidFill>
                  <a:srgbClr val="FF0000"/>
                </a:solidFill>
              </a:rPr>
              <a:t>the convolution of step (e)</a:t>
            </a:r>
            <a:endParaRPr lang="zh-CN" altLang="en-US" sz="2000" b="1" i="1" u="sng" dirty="0">
              <a:solidFill>
                <a:srgbClr val="FF0000"/>
              </a:solidFill>
            </a:endParaRPr>
          </a:p>
        </p:txBody>
      </p:sp>
      <p:pic>
        <p:nvPicPr>
          <p:cNvPr id="6" name="图片 5"/>
          <p:cNvPicPr>
            <a:picLocks noChangeAspect="1"/>
          </p:cNvPicPr>
          <p:nvPr/>
        </p:nvPicPr>
        <p:blipFill>
          <a:blip r:embed="rId2"/>
          <a:stretch>
            <a:fillRect/>
          </a:stretch>
        </p:blipFill>
        <p:spPr>
          <a:xfrm>
            <a:off x="814882" y="1293071"/>
            <a:ext cx="10562235" cy="4259949"/>
          </a:xfrm>
          <a:prstGeom prst="rect">
            <a:avLst/>
          </a:prstGeom>
        </p:spPr>
      </p:pic>
      <p:sp>
        <p:nvSpPr>
          <p:cNvPr id="7" name="文本框 6"/>
          <p:cNvSpPr txBox="1"/>
          <p:nvPr/>
        </p:nvSpPr>
        <p:spPr>
          <a:xfrm>
            <a:off x="2180054" y="5858111"/>
            <a:ext cx="7831888" cy="707886"/>
          </a:xfrm>
          <a:prstGeom prst="rect">
            <a:avLst/>
          </a:prstGeom>
          <a:noFill/>
        </p:spPr>
        <p:txBody>
          <a:bodyPr wrap="none" rtlCol="0">
            <a:spAutoFit/>
          </a:bodyPr>
          <a:lstStyle/>
          <a:p>
            <a:pPr algn="ctr"/>
            <a:r>
              <a:rPr lang="en-US" altLang="zh-CN" sz="2000" b="1" i="1" u="sng" dirty="0" smtClean="0">
                <a:solidFill>
                  <a:srgbClr val="00B050"/>
                </a:solidFill>
              </a:rPr>
              <a:t>The sharp changes in the time domain results in </a:t>
            </a:r>
          </a:p>
          <a:p>
            <a:pPr algn="ctr"/>
            <a:r>
              <a:rPr lang="en-US" altLang="zh-CN" sz="2000" b="1" i="1" u="sng" dirty="0" smtClean="0">
                <a:solidFill>
                  <a:srgbClr val="00B050"/>
                </a:solidFill>
              </a:rPr>
              <a:t>additional frequency components in the frequency domain shown in step (g)</a:t>
            </a:r>
            <a:endParaRPr lang="zh-CN" altLang="en-US" sz="2000" b="1" i="1" u="sng" dirty="0">
              <a:solidFill>
                <a:srgbClr val="00B050"/>
              </a:solidFill>
            </a:endParaRPr>
          </a:p>
        </p:txBody>
      </p:sp>
    </p:spTree>
    <p:extLst>
      <p:ext uri="{BB962C8B-B14F-4D97-AF65-F5344CB8AC3E}">
        <p14:creationId xmlns:p14="http://schemas.microsoft.com/office/powerpoint/2010/main" val="18263853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50721" y="1251157"/>
            <a:ext cx="5412110" cy="3205018"/>
          </a:xfrm>
          <a:prstGeom prst="rect">
            <a:avLst/>
          </a:prstGeom>
        </p:spPr>
      </p:pic>
      <p:pic>
        <p:nvPicPr>
          <p:cNvPr id="5" name="图片 4"/>
          <p:cNvPicPr>
            <a:picLocks noChangeAspect="1"/>
          </p:cNvPicPr>
          <p:nvPr/>
        </p:nvPicPr>
        <p:blipFill>
          <a:blip r:embed="rId3"/>
          <a:stretch>
            <a:fillRect/>
          </a:stretch>
        </p:blipFill>
        <p:spPr>
          <a:xfrm>
            <a:off x="6539547" y="1103374"/>
            <a:ext cx="4941256" cy="1339272"/>
          </a:xfrm>
          <a:prstGeom prst="rect">
            <a:avLst/>
          </a:prstGeom>
        </p:spPr>
      </p:pic>
      <p:pic>
        <p:nvPicPr>
          <p:cNvPr id="6" name="图片 5"/>
          <p:cNvPicPr>
            <a:picLocks noChangeAspect="1"/>
          </p:cNvPicPr>
          <p:nvPr/>
        </p:nvPicPr>
        <p:blipFill>
          <a:blip r:embed="rId4"/>
          <a:stretch>
            <a:fillRect/>
          </a:stretch>
        </p:blipFill>
        <p:spPr>
          <a:xfrm>
            <a:off x="6341331" y="3173399"/>
            <a:ext cx="5250309" cy="1199651"/>
          </a:xfrm>
          <a:prstGeom prst="rect">
            <a:avLst/>
          </a:prstGeom>
        </p:spPr>
      </p:pic>
      <p:sp>
        <p:nvSpPr>
          <p:cNvPr id="7" name="文本框 6"/>
          <p:cNvSpPr txBox="1"/>
          <p:nvPr/>
        </p:nvSpPr>
        <p:spPr>
          <a:xfrm>
            <a:off x="3078600" y="5082063"/>
            <a:ext cx="6141308" cy="1200329"/>
          </a:xfrm>
          <a:prstGeom prst="rect">
            <a:avLst/>
          </a:prstGeom>
          <a:noFill/>
        </p:spPr>
        <p:txBody>
          <a:bodyPr wrap="square" rtlCol="0">
            <a:spAutoFit/>
          </a:bodyPr>
          <a:lstStyle/>
          <a:p>
            <a:r>
              <a:rPr lang="en-US" altLang="zh-CN" sz="3600" dirty="0" smtClean="0">
                <a:solidFill>
                  <a:srgbClr val="00B050"/>
                </a:solidFill>
              </a:rPr>
              <a:t>Fourier transform of a square wave function (</a:t>
            </a:r>
            <a:r>
              <a:rPr lang="en-US" altLang="zh-CN" sz="3600" dirty="0">
                <a:solidFill>
                  <a:srgbClr val="00B050"/>
                </a:solidFill>
              </a:rPr>
              <a:t>Fourier </a:t>
            </a:r>
            <a:r>
              <a:rPr lang="en-US" altLang="zh-CN" sz="3600" dirty="0" smtClean="0">
                <a:solidFill>
                  <a:srgbClr val="00B050"/>
                </a:solidFill>
              </a:rPr>
              <a:t>series)</a:t>
            </a:r>
            <a:endParaRPr lang="zh-CN" altLang="en-US" sz="3600" dirty="0">
              <a:solidFill>
                <a:srgbClr val="00B050"/>
              </a:solidFill>
            </a:endParaRPr>
          </a:p>
        </p:txBody>
      </p:sp>
    </p:spTree>
    <p:extLst>
      <p:ext uri="{BB962C8B-B14F-4D97-AF65-F5344CB8AC3E}">
        <p14:creationId xmlns:p14="http://schemas.microsoft.com/office/powerpoint/2010/main" val="42110678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Relation between the Discrete and Continuous Fourier Transform</a:t>
            </a:r>
            <a:endParaRPr lang="zh-CN" altLang="en-US" dirty="0"/>
          </a:p>
        </p:txBody>
      </p:sp>
      <p:sp>
        <p:nvSpPr>
          <p:cNvPr id="4" name="文本框 3"/>
          <p:cNvSpPr txBox="1"/>
          <p:nvPr/>
        </p:nvSpPr>
        <p:spPr>
          <a:xfrm>
            <a:off x="7397333" y="5369433"/>
            <a:ext cx="3146823" cy="830997"/>
          </a:xfrm>
          <a:prstGeom prst="rect">
            <a:avLst/>
          </a:prstGeom>
          <a:noFill/>
        </p:spPr>
        <p:txBody>
          <a:bodyPr wrap="none" rtlCol="0">
            <a:spAutoFit/>
          </a:bodyPr>
          <a:lstStyle/>
          <a:p>
            <a:r>
              <a:rPr lang="en-US" altLang="zh-CN" sz="2400" b="1" i="1" u="sng" dirty="0" smtClean="0"/>
              <a:t>Time-limited Waveforms</a:t>
            </a:r>
          </a:p>
          <a:p>
            <a:r>
              <a:rPr lang="en-US" altLang="zh-CN" sz="2400" b="1" i="1" u="sng" dirty="0" smtClean="0">
                <a:solidFill>
                  <a:srgbClr val="FF0000"/>
                </a:solidFill>
              </a:rPr>
              <a:t>No need to truncate</a:t>
            </a:r>
          </a:p>
        </p:txBody>
      </p:sp>
      <p:pic>
        <p:nvPicPr>
          <p:cNvPr id="3" name="图片 2"/>
          <p:cNvPicPr>
            <a:picLocks noChangeAspect="1"/>
          </p:cNvPicPr>
          <p:nvPr/>
        </p:nvPicPr>
        <p:blipFill>
          <a:blip r:embed="rId2"/>
          <a:stretch>
            <a:fillRect/>
          </a:stretch>
        </p:blipFill>
        <p:spPr>
          <a:xfrm>
            <a:off x="578736" y="2233002"/>
            <a:ext cx="5200408" cy="3782762"/>
          </a:xfrm>
          <a:prstGeom prst="rect">
            <a:avLst/>
          </a:prstGeom>
        </p:spPr>
      </p:pic>
      <p:pic>
        <p:nvPicPr>
          <p:cNvPr id="7" name="图片 6"/>
          <p:cNvPicPr>
            <a:picLocks noChangeAspect="1"/>
          </p:cNvPicPr>
          <p:nvPr/>
        </p:nvPicPr>
        <p:blipFill>
          <a:blip r:embed="rId3"/>
          <a:stretch>
            <a:fillRect/>
          </a:stretch>
        </p:blipFill>
        <p:spPr>
          <a:xfrm>
            <a:off x="6317937" y="2233002"/>
            <a:ext cx="5277880" cy="2448501"/>
          </a:xfrm>
          <a:prstGeom prst="rect">
            <a:avLst/>
          </a:prstGeom>
        </p:spPr>
      </p:pic>
    </p:spTree>
    <p:extLst>
      <p:ext uri="{BB962C8B-B14F-4D97-AF65-F5344CB8AC3E}">
        <p14:creationId xmlns:p14="http://schemas.microsoft.com/office/powerpoint/2010/main" val="25770060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Relation between the Discrete and Continuous Fourier Transform</a:t>
            </a:r>
            <a:endParaRPr lang="zh-CN" altLang="en-US" dirty="0"/>
          </a:p>
        </p:txBody>
      </p:sp>
      <p:sp>
        <p:nvSpPr>
          <p:cNvPr id="4" name="文本框 3"/>
          <p:cNvSpPr txBox="1"/>
          <p:nvPr/>
        </p:nvSpPr>
        <p:spPr>
          <a:xfrm>
            <a:off x="1743769" y="5971317"/>
            <a:ext cx="2581541" cy="461665"/>
          </a:xfrm>
          <a:prstGeom prst="rect">
            <a:avLst/>
          </a:prstGeom>
          <a:noFill/>
        </p:spPr>
        <p:txBody>
          <a:bodyPr wrap="none" rtlCol="0">
            <a:spAutoFit/>
          </a:bodyPr>
          <a:lstStyle/>
          <a:p>
            <a:r>
              <a:rPr lang="en-US" altLang="zh-CN" sz="2400" b="1" i="1" u="sng" dirty="0" smtClean="0"/>
              <a:t>General Waveforms</a:t>
            </a:r>
          </a:p>
        </p:txBody>
      </p:sp>
      <p:pic>
        <p:nvPicPr>
          <p:cNvPr id="5" name="图片 4"/>
          <p:cNvPicPr>
            <a:picLocks noChangeAspect="1"/>
          </p:cNvPicPr>
          <p:nvPr/>
        </p:nvPicPr>
        <p:blipFill>
          <a:blip r:embed="rId2"/>
          <a:stretch>
            <a:fillRect/>
          </a:stretch>
        </p:blipFill>
        <p:spPr>
          <a:xfrm>
            <a:off x="328949" y="2017887"/>
            <a:ext cx="5558704" cy="3626230"/>
          </a:xfrm>
          <a:prstGeom prst="rect">
            <a:avLst/>
          </a:prstGeom>
        </p:spPr>
      </p:pic>
      <p:pic>
        <p:nvPicPr>
          <p:cNvPr id="6" name="图片 5"/>
          <p:cNvPicPr>
            <a:picLocks noChangeAspect="1"/>
          </p:cNvPicPr>
          <p:nvPr/>
        </p:nvPicPr>
        <p:blipFill>
          <a:blip r:embed="rId3"/>
          <a:stretch>
            <a:fillRect/>
          </a:stretch>
        </p:blipFill>
        <p:spPr>
          <a:xfrm>
            <a:off x="6172527" y="1713047"/>
            <a:ext cx="5753627" cy="4988693"/>
          </a:xfrm>
          <a:prstGeom prst="rect">
            <a:avLst/>
          </a:prstGeom>
        </p:spPr>
      </p:pic>
    </p:spTree>
    <p:extLst>
      <p:ext uri="{BB962C8B-B14F-4D97-AF65-F5344CB8AC3E}">
        <p14:creationId xmlns:p14="http://schemas.microsoft.com/office/powerpoint/2010/main" val="41245363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 Discrete Convolution and Correlation</a:t>
            </a:r>
            <a:br>
              <a:rPr lang="en-US" altLang="zh-CN" dirty="0" smtClean="0"/>
            </a:br>
            <a:r>
              <a:rPr lang="en-US" altLang="zh-CN" dirty="0" smtClean="0"/>
              <a:t>(1). Convolution</a:t>
            </a:r>
            <a:endParaRPr lang="zh-CN" altLang="en-US" dirty="0"/>
          </a:p>
        </p:txBody>
      </p:sp>
      <p:pic>
        <p:nvPicPr>
          <p:cNvPr id="4" name="图片 3"/>
          <p:cNvPicPr>
            <a:picLocks noChangeAspect="1"/>
          </p:cNvPicPr>
          <p:nvPr/>
        </p:nvPicPr>
        <p:blipFill>
          <a:blip r:embed="rId2"/>
          <a:stretch>
            <a:fillRect/>
          </a:stretch>
        </p:blipFill>
        <p:spPr>
          <a:xfrm>
            <a:off x="259156" y="2651440"/>
            <a:ext cx="5815706" cy="2142630"/>
          </a:xfrm>
          <a:prstGeom prst="rect">
            <a:avLst/>
          </a:prstGeom>
        </p:spPr>
      </p:pic>
      <p:pic>
        <p:nvPicPr>
          <p:cNvPr id="5" name="图片 4"/>
          <p:cNvPicPr>
            <a:picLocks noChangeAspect="1"/>
          </p:cNvPicPr>
          <p:nvPr/>
        </p:nvPicPr>
        <p:blipFill>
          <a:blip r:embed="rId3"/>
          <a:stretch>
            <a:fillRect/>
          </a:stretch>
        </p:blipFill>
        <p:spPr>
          <a:xfrm>
            <a:off x="6438568" y="1551004"/>
            <a:ext cx="5124739" cy="4343499"/>
          </a:xfrm>
          <a:prstGeom prst="rect">
            <a:avLst/>
          </a:prstGeom>
        </p:spPr>
      </p:pic>
      <p:sp>
        <p:nvSpPr>
          <p:cNvPr id="7" name="文本框 6"/>
          <p:cNvSpPr txBox="1"/>
          <p:nvPr/>
        </p:nvSpPr>
        <p:spPr>
          <a:xfrm>
            <a:off x="5792366" y="6099859"/>
            <a:ext cx="6417141" cy="369332"/>
          </a:xfrm>
          <a:prstGeom prst="rect">
            <a:avLst/>
          </a:prstGeom>
          <a:noFill/>
        </p:spPr>
        <p:txBody>
          <a:bodyPr wrap="none" rtlCol="0">
            <a:spAutoFit/>
          </a:bodyPr>
          <a:lstStyle/>
          <a:p>
            <a:r>
              <a:rPr lang="en-US" altLang="zh-CN" dirty="0" smtClean="0">
                <a:solidFill>
                  <a:srgbClr val="00B050"/>
                </a:solidFill>
              </a:rPr>
              <a:t>Graphical description of discrete convolution shifting operation</a:t>
            </a:r>
            <a:endParaRPr lang="zh-CN" altLang="en-US" dirty="0">
              <a:solidFill>
                <a:srgbClr val="00B050"/>
              </a:solidFill>
            </a:endParaRPr>
          </a:p>
        </p:txBody>
      </p:sp>
    </p:spTree>
    <p:extLst>
      <p:ext uri="{BB962C8B-B14F-4D97-AF65-F5344CB8AC3E}">
        <p14:creationId xmlns:p14="http://schemas.microsoft.com/office/powerpoint/2010/main" val="9267951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866" y="-637"/>
            <a:ext cx="10515600" cy="1325563"/>
          </a:xfrm>
        </p:spPr>
        <p:txBody>
          <a:bodyPr/>
          <a:lstStyle/>
          <a:p>
            <a:r>
              <a:rPr lang="en-US" altLang="zh-CN" dirty="0" smtClean="0"/>
              <a:t>Graphical discrete convolution</a:t>
            </a:r>
            <a:endParaRPr lang="zh-CN" altLang="en-US" dirty="0"/>
          </a:p>
        </p:txBody>
      </p:sp>
      <p:pic>
        <p:nvPicPr>
          <p:cNvPr id="4" name="图片 3"/>
          <p:cNvPicPr>
            <a:picLocks noChangeAspect="1"/>
          </p:cNvPicPr>
          <p:nvPr/>
        </p:nvPicPr>
        <p:blipFill>
          <a:blip r:embed="rId3"/>
          <a:stretch>
            <a:fillRect/>
          </a:stretch>
        </p:blipFill>
        <p:spPr>
          <a:xfrm>
            <a:off x="7571685" y="0"/>
            <a:ext cx="4618780" cy="6845693"/>
          </a:xfrm>
          <a:prstGeom prst="rect">
            <a:avLst/>
          </a:prstGeom>
        </p:spPr>
      </p:pic>
      <p:sp>
        <p:nvSpPr>
          <p:cNvPr id="5" name="文本框 4"/>
          <p:cNvSpPr txBox="1"/>
          <p:nvPr/>
        </p:nvSpPr>
        <p:spPr>
          <a:xfrm>
            <a:off x="1227910" y="1736535"/>
            <a:ext cx="5016468" cy="3046988"/>
          </a:xfrm>
          <a:prstGeom prst="rect">
            <a:avLst/>
          </a:prstGeom>
          <a:noFill/>
        </p:spPr>
        <p:txBody>
          <a:bodyPr wrap="square" rtlCol="0">
            <a:spAutoFit/>
          </a:bodyPr>
          <a:lstStyle/>
          <a:p>
            <a:r>
              <a:rPr lang="en-US" altLang="zh-CN" sz="3200" b="1" i="1" dirty="0" smtClean="0">
                <a:solidFill>
                  <a:srgbClr val="0070C0"/>
                </a:solidFill>
                <a:effectLst>
                  <a:outerShdw blurRad="38100" dist="38100" dir="2700000" algn="tl">
                    <a:srgbClr val="000000">
                      <a:alpha val="43137"/>
                    </a:srgbClr>
                  </a:outerShdw>
                </a:effectLst>
              </a:rPr>
              <a:t>As in the convolution of continuous functions,</a:t>
            </a:r>
            <a:r>
              <a:rPr lang="zh-CN" altLang="en-US" sz="3200" b="1" i="1" dirty="0" smtClean="0">
                <a:solidFill>
                  <a:srgbClr val="0070C0"/>
                </a:solidFill>
                <a:effectLst>
                  <a:outerShdw blurRad="38100" dist="38100" dir="2700000" algn="tl">
                    <a:srgbClr val="000000">
                      <a:alpha val="43137"/>
                    </a:srgbClr>
                  </a:outerShdw>
                </a:effectLst>
              </a:rPr>
              <a:t> </a:t>
            </a:r>
            <a:r>
              <a:rPr lang="en-US" altLang="zh-CN" sz="3200" b="1" i="1" dirty="0" smtClean="0">
                <a:solidFill>
                  <a:srgbClr val="0070C0"/>
                </a:solidFill>
                <a:effectLst>
                  <a:outerShdw blurRad="38100" dist="38100" dir="2700000" algn="tl">
                    <a:srgbClr val="000000">
                      <a:alpha val="43137"/>
                    </a:srgbClr>
                  </a:outerShdw>
                </a:effectLst>
              </a:rPr>
              <a:t>either the sequence x(</a:t>
            </a:r>
            <a:r>
              <a:rPr lang="en-US" altLang="zh-CN" sz="3200" b="1" i="1" dirty="0" err="1" smtClean="0">
                <a:solidFill>
                  <a:srgbClr val="0070C0"/>
                </a:solidFill>
                <a:effectLst>
                  <a:outerShdw blurRad="38100" dist="38100" dir="2700000" algn="tl">
                    <a:srgbClr val="000000">
                      <a:alpha val="43137"/>
                    </a:srgbClr>
                  </a:outerShdw>
                </a:effectLst>
              </a:rPr>
              <a:t>kT</a:t>
            </a:r>
            <a:r>
              <a:rPr lang="en-US" altLang="zh-CN" sz="3200" b="1" i="1" dirty="0" smtClean="0">
                <a:solidFill>
                  <a:srgbClr val="0070C0"/>
                </a:solidFill>
                <a:effectLst>
                  <a:outerShdw blurRad="38100" dist="38100" dir="2700000" algn="tl">
                    <a:srgbClr val="000000">
                      <a:alpha val="43137"/>
                    </a:srgbClr>
                  </a:outerShdw>
                </a:effectLst>
              </a:rPr>
              <a:t>) or h(</a:t>
            </a:r>
            <a:r>
              <a:rPr lang="en-US" altLang="zh-CN" sz="3200" b="1" i="1" dirty="0" err="1" smtClean="0">
                <a:solidFill>
                  <a:srgbClr val="0070C0"/>
                </a:solidFill>
                <a:effectLst>
                  <a:outerShdw blurRad="38100" dist="38100" dir="2700000" algn="tl">
                    <a:srgbClr val="000000">
                      <a:alpha val="43137"/>
                    </a:srgbClr>
                  </a:outerShdw>
                </a:effectLst>
              </a:rPr>
              <a:t>kT</a:t>
            </a:r>
            <a:r>
              <a:rPr lang="en-US" altLang="zh-CN" sz="3200" b="1" i="1" dirty="0" smtClean="0">
                <a:solidFill>
                  <a:srgbClr val="0070C0"/>
                </a:solidFill>
                <a:effectLst>
                  <a:outerShdw blurRad="38100" dist="38100" dir="2700000" algn="tl">
                    <a:srgbClr val="000000">
                      <a:alpha val="43137"/>
                    </a:srgbClr>
                  </a:outerShdw>
                </a:effectLst>
              </a:rPr>
              <a:t>) can be selected for displacement. Equation (7-1) can be written equivalently as</a:t>
            </a:r>
          </a:p>
        </p:txBody>
      </p:sp>
      <p:graphicFrame>
        <p:nvGraphicFramePr>
          <p:cNvPr id="6" name="对象 5"/>
          <p:cNvGraphicFramePr>
            <a:graphicFrameLocks noChangeAspect="1"/>
          </p:cNvGraphicFramePr>
          <p:nvPr>
            <p:extLst>
              <p:ext uri="{D42A27DB-BD31-4B8C-83A1-F6EECF244321}">
                <p14:modId xmlns:p14="http://schemas.microsoft.com/office/powerpoint/2010/main" val="3061752973"/>
              </p:ext>
            </p:extLst>
          </p:nvPr>
        </p:nvGraphicFramePr>
        <p:xfrm>
          <a:off x="1406822" y="4975381"/>
          <a:ext cx="4008332" cy="914653"/>
        </p:xfrm>
        <a:graphic>
          <a:graphicData uri="http://schemas.openxmlformats.org/presentationml/2006/ole">
            <mc:AlternateContent xmlns:mc="http://schemas.openxmlformats.org/markup-compatibility/2006">
              <mc:Choice xmlns:v="urn:schemas-microsoft-com:vml" Requires="v">
                <p:oleObj spid="_x0000_s10552" name="Equation" r:id="rId4" imgW="1892160" imgH="431640" progId="Equation.DSMT4">
                  <p:embed/>
                </p:oleObj>
              </mc:Choice>
              <mc:Fallback>
                <p:oleObj name="Equation" r:id="rId4" imgW="1892160" imgH="431640" progId="Equation.DSMT4">
                  <p:embed/>
                  <p:pic>
                    <p:nvPicPr>
                      <p:cNvPr id="0" name=""/>
                      <p:cNvPicPr/>
                      <p:nvPr/>
                    </p:nvPicPr>
                    <p:blipFill>
                      <a:blip r:embed="rId5"/>
                      <a:stretch>
                        <a:fillRect/>
                      </a:stretch>
                    </p:blipFill>
                    <p:spPr>
                      <a:xfrm>
                        <a:off x="1406822" y="4975381"/>
                        <a:ext cx="4008332" cy="914653"/>
                      </a:xfrm>
                      <a:prstGeom prst="rect">
                        <a:avLst/>
                      </a:prstGeom>
                    </p:spPr>
                  </p:pic>
                </p:oleObj>
              </mc:Fallback>
            </mc:AlternateContent>
          </a:graphicData>
        </a:graphic>
      </p:graphicFrame>
    </p:spTree>
    <p:extLst>
      <p:ext uri="{BB962C8B-B14F-4D97-AF65-F5344CB8AC3E}">
        <p14:creationId xmlns:p14="http://schemas.microsoft.com/office/powerpoint/2010/main" val="37049066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4188" y="260950"/>
            <a:ext cx="6558025" cy="1325563"/>
          </a:xfrm>
        </p:spPr>
        <p:txBody>
          <a:bodyPr>
            <a:normAutofit fontScale="90000"/>
          </a:bodyPr>
          <a:lstStyle/>
          <a:p>
            <a:r>
              <a:rPr lang="en-US" altLang="zh-CN" dirty="0" smtClean="0"/>
              <a:t>Relationship between Discrete </a:t>
            </a:r>
            <a:br>
              <a:rPr lang="en-US" altLang="zh-CN" dirty="0" smtClean="0"/>
            </a:br>
            <a:r>
              <a:rPr lang="en-US" altLang="zh-CN" dirty="0" smtClean="0"/>
              <a:t>and Continuous convolution</a:t>
            </a:r>
            <a:endParaRPr lang="zh-CN" altLang="en-US" dirty="0"/>
          </a:p>
        </p:txBody>
      </p:sp>
      <p:sp>
        <p:nvSpPr>
          <p:cNvPr id="4" name="文本框 3"/>
          <p:cNvSpPr txBox="1"/>
          <p:nvPr/>
        </p:nvSpPr>
        <p:spPr>
          <a:xfrm>
            <a:off x="737179" y="3263340"/>
            <a:ext cx="4405565" cy="584775"/>
          </a:xfrm>
          <a:prstGeom prst="rect">
            <a:avLst/>
          </a:prstGeom>
          <a:noFill/>
        </p:spPr>
        <p:txBody>
          <a:bodyPr wrap="none" rtlCol="0">
            <a:spAutoFit/>
          </a:bodyPr>
          <a:lstStyle/>
          <a:p>
            <a:r>
              <a:rPr lang="en-US" altLang="zh-CN" sz="3200" b="1" i="1" u="sng" dirty="0" smtClean="0">
                <a:solidFill>
                  <a:srgbClr val="FF0000"/>
                </a:solidFill>
                <a:effectLst>
                  <a:outerShdw blurRad="38100" dist="38100" dir="2700000" algn="tl">
                    <a:srgbClr val="000000">
                      <a:alpha val="43137"/>
                    </a:srgbClr>
                  </a:outerShdw>
                </a:effectLst>
              </a:rPr>
              <a:t>Finite duration waveforms</a:t>
            </a:r>
            <a:endParaRPr lang="zh-CN" altLang="en-US" sz="3200" b="1" i="1" u="sng" dirty="0">
              <a:solidFill>
                <a:srgbClr val="FF0000"/>
              </a:solidFill>
              <a:effectLst>
                <a:outerShdw blurRad="38100" dist="38100" dir="2700000" algn="tl">
                  <a:srgbClr val="000000">
                    <a:alpha val="43137"/>
                  </a:srgbClr>
                </a:outerShdw>
              </a:effectLst>
            </a:endParaRPr>
          </a:p>
        </p:txBody>
      </p:sp>
      <p:pic>
        <p:nvPicPr>
          <p:cNvPr id="5" name="图片 4"/>
          <p:cNvPicPr>
            <a:picLocks noChangeAspect="1"/>
          </p:cNvPicPr>
          <p:nvPr/>
        </p:nvPicPr>
        <p:blipFill>
          <a:blip r:embed="rId2"/>
          <a:stretch>
            <a:fillRect/>
          </a:stretch>
        </p:blipFill>
        <p:spPr>
          <a:xfrm>
            <a:off x="302002" y="1839130"/>
            <a:ext cx="5395007" cy="1301235"/>
          </a:xfrm>
          <a:prstGeom prst="rect">
            <a:avLst/>
          </a:prstGeom>
        </p:spPr>
      </p:pic>
      <p:pic>
        <p:nvPicPr>
          <p:cNvPr id="6" name="图片 5"/>
          <p:cNvPicPr>
            <a:picLocks noChangeAspect="1"/>
          </p:cNvPicPr>
          <p:nvPr/>
        </p:nvPicPr>
        <p:blipFill>
          <a:blip r:embed="rId3"/>
          <a:stretch>
            <a:fillRect/>
          </a:stretch>
        </p:blipFill>
        <p:spPr>
          <a:xfrm>
            <a:off x="5985164" y="1830443"/>
            <a:ext cx="5656198" cy="4847448"/>
          </a:xfrm>
          <a:prstGeom prst="rect">
            <a:avLst/>
          </a:prstGeom>
        </p:spPr>
      </p:pic>
      <p:pic>
        <p:nvPicPr>
          <p:cNvPr id="7" name="图片 6"/>
          <p:cNvPicPr>
            <a:picLocks noChangeAspect="1"/>
          </p:cNvPicPr>
          <p:nvPr/>
        </p:nvPicPr>
        <p:blipFill>
          <a:blip r:embed="rId4"/>
          <a:stretch>
            <a:fillRect/>
          </a:stretch>
        </p:blipFill>
        <p:spPr>
          <a:xfrm>
            <a:off x="298000" y="5273964"/>
            <a:ext cx="5376528" cy="1357743"/>
          </a:xfrm>
          <a:prstGeom prst="rect">
            <a:avLst/>
          </a:prstGeom>
        </p:spPr>
      </p:pic>
      <p:pic>
        <p:nvPicPr>
          <p:cNvPr id="8" name="图片 7"/>
          <p:cNvPicPr>
            <a:picLocks noChangeAspect="1"/>
          </p:cNvPicPr>
          <p:nvPr/>
        </p:nvPicPr>
        <p:blipFill>
          <a:blip r:embed="rId5"/>
          <a:stretch>
            <a:fillRect/>
          </a:stretch>
        </p:blipFill>
        <p:spPr>
          <a:xfrm>
            <a:off x="429836" y="4139776"/>
            <a:ext cx="5139338" cy="615755"/>
          </a:xfrm>
          <a:prstGeom prst="rect">
            <a:avLst/>
          </a:prstGeom>
        </p:spPr>
      </p:pic>
      <p:sp>
        <p:nvSpPr>
          <p:cNvPr id="9" name="文本框 8"/>
          <p:cNvSpPr txBox="1"/>
          <p:nvPr/>
        </p:nvSpPr>
        <p:spPr>
          <a:xfrm>
            <a:off x="6451609" y="4978406"/>
            <a:ext cx="4892686" cy="369332"/>
          </a:xfrm>
          <a:prstGeom prst="rect">
            <a:avLst/>
          </a:prstGeom>
          <a:noFill/>
        </p:spPr>
        <p:txBody>
          <a:bodyPr wrap="none" rtlCol="0">
            <a:spAutoFit/>
          </a:bodyPr>
          <a:lstStyle/>
          <a:p>
            <a:r>
              <a:rPr lang="en-US" altLang="zh-CN" b="1" dirty="0" smtClean="0">
                <a:solidFill>
                  <a:srgbClr val="00B050"/>
                </a:solidFill>
              </a:rPr>
              <a:t>There is no advantage in choosing </a:t>
            </a:r>
            <a:r>
              <a:rPr lang="en-US" altLang="zh-CN" b="1" i="1" dirty="0" smtClean="0">
                <a:solidFill>
                  <a:srgbClr val="00B050"/>
                </a:solidFill>
              </a:rPr>
              <a:t>N&gt;P+Q-1</a:t>
            </a:r>
            <a:endParaRPr lang="zh-CN" altLang="en-US" b="1" i="1" dirty="0">
              <a:solidFill>
                <a:srgbClr val="00B050"/>
              </a:solidFill>
            </a:endParaRPr>
          </a:p>
        </p:txBody>
      </p:sp>
      <p:sp>
        <p:nvSpPr>
          <p:cNvPr id="10" name="文本框 9"/>
          <p:cNvSpPr txBox="1"/>
          <p:nvPr/>
        </p:nvSpPr>
        <p:spPr>
          <a:xfrm>
            <a:off x="7139797" y="61654"/>
            <a:ext cx="4971757" cy="1754326"/>
          </a:xfrm>
          <a:prstGeom prst="rect">
            <a:avLst/>
          </a:prstGeom>
          <a:noFill/>
        </p:spPr>
        <p:txBody>
          <a:bodyPr wrap="square" rtlCol="0">
            <a:spAutoFit/>
          </a:bodyPr>
          <a:lstStyle/>
          <a:p>
            <a:r>
              <a:rPr lang="en-US" altLang="zh-CN" dirty="0" smtClean="0">
                <a:solidFill>
                  <a:srgbClr val="0070C0"/>
                </a:solidFill>
              </a:rPr>
              <a:t>Figure (b)/(c)/(d) illustrates the fact that discrete convolution results are scaled differently than that of continuous convolution. As illustrated in Fig. (e), if the sample interval </a:t>
            </a:r>
            <a:r>
              <a:rPr lang="en-US" altLang="zh-CN" i="1" dirty="0" smtClean="0">
                <a:solidFill>
                  <a:srgbClr val="0070C0"/>
                </a:solidFill>
              </a:rPr>
              <a:t>T</a:t>
            </a:r>
            <a:r>
              <a:rPr lang="en-US" altLang="zh-CN" dirty="0" smtClean="0">
                <a:solidFill>
                  <a:srgbClr val="0070C0"/>
                </a:solidFill>
              </a:rPr>
              <a:t> is made sufficiently small, then the error introduced by the discrete convolution is negligible.</a:t>
            </a:r>
            <a:endParaRPr lang="zh-CN" altLang="en-US" dirty="0">
              <a:solidFill>
                <a:srgbClr val="0070C0"/>
              </a:solidFill>
            </a:endParaRPr>
          </a:p>
        </p:txBody>
      </p:sp>
    </p:spTree>
    <p:extLst>
      <p:ext uri="{BB962C8B-B14F-4D97-AF65-F5344CB8AC3E}">
        <p14:creationId xmlns:p14="http://schemas.microsoft.com/office/powerpoint/2010/main" val="8438537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Relationship between Discrete </a:t>
            </a:r>
            <a:r>
              <a:rPr lang="en-US" altLang="zh-CN" dirty="0" smtClean="0"/>
              <a:t>and </a:t>
            </a:r>
            <a:r>
              <a:rPr lang="en-US" altLang="zh-CN" dirty="0"/>
              <a:t>Continuous convolution</a:t>
            </a:r>
            <a:endParaRPr lang="zh-CN" altLang="en-US" dirty="0"/>
          </a:p>
        </p:txBody>
      </p:sp>
      <p:sp>
        <p:nvSpPr>
          <p:cNvPr id="4" name="文本框 3"/>
          <p:cNvSpPr txBox="1"/>
          <p:nvPr/>
        </p:nvSpPr>
        <p:spPr>
          <a:xfrm>
            <a:off x="924147" y="5703562"/>
            <a:ext cx="4803687" cy="461665"/>
          </a:xfrm>
          <a:prstGeom prst="rect">
            <a:avLst/>
          </a:prstGeom>
          <a:noFill/>
        </p:spPr>
        <p:txBody>
          <a:bodyPr wrap="none" rtlCol="0">
            <a:spAutoFit/>
          </a:bodyPr>
          <a:lstStyle/>
          <a:p>
            <a:r>
              <a:rPr lang="en-US" altLang="zh-CN" sz="2400" b="1" i="1" u="sng" dirty="0" smtClean="0">
                <a:solidFill>
                  <a:srgbClr val="FF0000"/>
                </a:solidFill>
                <a:effectLst>
                  <a:outerShdw blurRad="38100" dist="38100" dir="2700000" algn="tl">
                    <a:srgbClr val="000000">
                      <a:alpha val="43137"/>
                    </a:srgbClr>
                  </a:outerShdw>
                </a:effectLst>
              </a:rPr>
              <a:t>Infinite and Finite duration waveforms</a:t>
            </a:r>
            <a:endParaRPr lang="zh-CN" altLang="en-US" sz="2400" b="1" i="1" u="sng" dirty="0">
              <a:solidFill>
                <a:srgbClr val="FF0000"/>
              </a:solidFill>
              <a:effectLst>
                <a:outerShdw blurRad="38100" dist="38100" dir="2700000" algn="tl">
                  <a:srgbClr val="000000">
                    <a:alpha val="43137"/>
                  </a:srgbClr>
                </a:outerShdw>
              </a:effectLst>
            </a:endParaRPr>
          </a:p>
        </p:txBody>
      </p:sp>
      <p:pic>
        <p:nvPicPr>
          <p:cNvPr id="5" name="图片 4"/>
          <p:cNvPicPr>
            <a:picLocks noChangeAspect="1"/>
          </p:cNvPicPr>
          <p:nvPr/>
        </p:nvPicPr>
        <p:blipFill>
          <a:blip r:embed="rId2"/>
          <a:stretch>
            <a:fillRect/>
          </a:stretch>
        </p:blipFill>
        <p:spPr>
          <a:xfrm>
            <a:off x="305761" y="2026351"/>
            <a:ext cx="5627168" cy="3096451"/>
          </a:xfrm>
          <a:prstGeom prst="rect">
            <a:avLst/>
          </a:prstGeom>
        </p:spPr>
      </p:pic>
      <p:pic>
        <p:nvPicPr>
          <p:cNvPr id="6" name="图片 5"/>
          <p:cNvPicPr>
            <a:picLocks noChangeAspect="1"/>
          </p:cNvPicPr>
          <p:nvPr/>
        </p:nvPicPr>
        <p:blipFill>
          <a:blip r:embed="rId3"/>
          <a:stretch>
            <a:fillRect/>
          </a:stretch>
        </p:blipFill>
        <p:spPr>
          <a:xfrm>
            <a:off x="6425444" y="2026351"/>
            <a:ext cx="5439759" cy="3215404"/>
          </a:xfrm>
          <a:prstGeom prst="rect">
            <a:avLst/>
          </a:prstGeom>
        </p:spPr>
      </p:pic>
      <p:sp>
        <p:nvSpPr>
          <p:cNvPr id="7" name="文本框 6"/>
          <p:cNvSpPr txBox="1"/>
          <p:nvPr/>
        </p:nvSpPr>
        <p:spPr>
          <a:xfrm>
            <a:off x="6666903" y="5296449"/>
            <a:ext cx="5024354" cy="1323439"/>
          </a:xfrm>
          <a:prstGeom prst="rect">
            <a:avLst/>
          </a:prstGeom>
          <a:noFill/>
        </p:spPr>
        <p:txBody>
          <a:bodyPr wrap="square" rtlCol="0">
            <a:spAutoFit/>
          </a:bodyPr>
          <a:lstStyle/>
          <a:p>
            <a:r>
              <a:rPr lang="en-US" altLang="zh-CN" sz="2000" b="1" dirty="0" smtClean="0"/>
              <a:t>The two results agree reasonably well with the exception of the first </a:t>
            </a:r>
            <a:r>
              <a:rPr lang="en-US" altLang="zh-CN" sz="2000" b="1" i="1" dirty="0" smtClean="0"/>
              <a:t>Q-1</a:t>
            </a:r>
            <a:r>
              <a:rPr lang="en-US" altLang="zh-CN" sz="2000" b="1" dirty="0" smtClean="0"/>
              <a:t> samples of the discrete convolution</a:t>
            </a:r>
            <a:r>
              <a:rPr lang="en-US" altLang="zh-CN" sz="2000" b="1" dirty="0"/>
              <a:t>.</a:t>
            </a:r>
            <a:r>
              <a:rPr lang="en-US" altLang="zh-CN" sz="2000" b="1" dirty="0" smtClean="0"/>
              <a:t> </a:t>
            </a:r>
            <a:r>
              <a:rPr lang="en-US" altLang="zh-CN" sz="2000" dirty="0" smtClean="0"/>
              <a:t>(</a:t>
            </a:r>
            <a:r>
              <a:rPr lang="en-US" altLang="zh-CN" sz="2000" b="1" u="sng" dirty="0" smtClean="0">
                <a:solidFill>
                  <a:srgbClr val="00B050"/>
                </a:solidFill>
                <a:effectLst>
                  <a:outerShdw blurRad="38100" dist="38100" dir="2700000" algn="tl">
                    <a:srgbClr val="000000">
                      <a:alpha val="43137"/>
                    </a:srgbClr>
                  </a:outerShdw>
                </a:effectLst>
              </a:rPr>
              <a:t>end effect</a:t>
            </a:r>
            <a:r>
              <a:rPr lang="zh-CN" altLang="en-US" sz="2000" b="1" u="sng" dirty="0" smtClean="0">
                <a:solidFill>
                  <a:srgbClr val="00B050"/>
                </a:solidFill>
                <a:effectLst>
                  <a:outerShdw blurRad="38100" dist="38100" dir="2700000" algn="tl">
                    <a:srgbClr val="000000">
                      <a:alpha val="43137"/>
                    </a:srgbClr>
                  </a:outerShdw>
                </a:effectLst>
              </a:rPr>
              <a:t>，</a:t>
            </a:r>
            <a:r>
              <a:rPr lang="en-US" altLang="zh-CN" sz="2000" b="1" u="sng" dirty="0" smtClean="0">
                <a:solidFill>
                  <a:srgbClr val="FF0000"/>
                </a:solidFill>
                <a:effectLst>
                  <a:outerShdw blurRad="38100" dist="38100" dir="2700000" algn="tl">
                    <a:srgbClr val="000000">
                      <a:alpha val="43137"/>
                    </a:srgbClr>
                  </a:outerShdw>
                </a:effectLst>
              </a:rPr>
              <a:t>caused by aliasing attributed to </a:t>
            </a:r>
            <a:r>
              <a:rPr lang="en-US" altLang="zh-CN" sz="2000" b="1" i="1" u="sng" dirty="0" smtClean="0">
                <a:solidFill>
                  <a:srgbClr val="FF0000"/>
                </a:solidFill>
                <a:effectLst>
                  <a:outerShdw blurRad="38100" dist="38100" dir="2700000" algn="tl">
                    <a:srgbClr val="000000">
                      <a:alpha val="43137"/>
                    </a:srgbClr>
                  </a:outerShdw>
                </a:effectLst>
              </a:rPr>
              <a:t>x(t)</a:t>
            </a:r>
            <a:r>
              <a:rPr lang="en-US" altLang="zh-CN" sz="2000" b="1" u="sng" dirty="0" smtClean="0">
                <a:solidFill>
                  <a:srgbClr val="FF0000"/>
                </a:solidFill>
                <a:effectLst>
                  <a:outerShdw blurRad="38100" dist="38100" dir="2700000" algn="tl">
                    <a:srgbClr val="000000">
                      <a:alpha val="43137"/>
                    </a:srgbClr>
                  </a:outerShdw>
                </a:effectLst>
              </a:rPr>
              <a:t>’s last </a:t>
            </a:r>
            <a:r>
              <a:rPr lang="en-US" altLang="zh-CN" sz="2000" b="1" i="1" u="sng" dirty="0" smtClean="0">
                <a:solidFill>
                  <a:srgbClr val="FF0000"/>
                </a:solidFill>
                <a:effectLst>
                  <a:outerShdw blurRad="38100" dist="38100" dir="2700000" algn="tl">
                    <a:srgbClr val="000000">
                      <a:alpha val="43137"/>
                    </a:srgbClr>
                  </a:outerShdw>
                </a:effectLst>
              </a:rPr>
              <a:t>Q</a:t>
            </a:r>
            <a:r>
              <a:rPr lang="en-US" altLang="zh-CN" sz="2000" b="1" u="sng" dirty="0" smtClean="0">
                <a:solidFill>
                  <a:srgbClr val="FF0000"/>
                </a:solidFill>
                <a:effectLst>
                  <a:outerShdw blurRad="38100" dist="38100" dir="2700000" algn="tl">
                    <a:srgbClr val="000000">
                      <a:alpha val="43137"/>
                    </a:srgbClr>
                  </a:outerShdw>
                </a:effectLst>
              </a:rPr>
              <a:t> points</a:t>
            </a:r>
            <a:r>
              <a:rPr lang="en-US" altLang="zh-CN" sz="2000" dirty="0" smtClean="0"/>
              <a:t>)</a:t>
            </a:r>
            <a:endParaRPr lang="zh-CN" altLang="en-US" sz="2000" dirty="0"/>
          </a:p>
        </p:txBody>
      </p:sp>
    </p:spTree>
    <p:extLst>
      <p:ext uri="{BB962C8B-B14F-4D97-AF65-F5344CB8AC3E}">
        <p14:creationId xmlns:p14="http://schemas.microsoft.com/office/powerpoint/2010/main" val="2974588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7. Applying the Discrete Fourier Transform to the computation of Fourier transforms and Fourier series</a:t>
            </a:r>
            <a:endParaRPr lang="zh-CN" altLang="en-US" dirty="0"/>
          </a:p>
        </p:txBody>
      </p:sp>
      <p:pic>
        <p:nvPicPr>
          <p:cNvPr id="4" name="图片 3"/>
          <p:cNvPicPr>
            <a:picLocks noChangeAspect="1"/>
          </p:cNvPicPr>
          <p:nvPr/>
        </p:nvPicPr>
        <p:blipFill>
          <a:blip r:embed="rId2"/>
          <a:stretch>
            <a:fillRect/>
          </a:stretch>
        </p:blipFill>
        <p:spPr>
          <a:xfrm>
            <a:off x="514927" y="1874980"/>
            <a:ext cx="4368548" cy="3103419"/>
          </a:xfrm>
          <a:prstGeom prst="rect">
            <a:avLst/>
          </a:prstGeom>
        </p:spPr>
      </p:pic>
      <p:pic>
        <p:nvPicPr>
          <p:cNvPr id="5" name="图片 4"/>
          <p:cNvPicPr>
            <a:picLocks noChangeAspect="1"/>
          </p:cNvPicPr>
          <p:nvPr/>
        </p:nvPicPr>
        <p:blipFill>
          <a:blip r:embed="rId3"/>
          <a:stretch>
            <a:fillRect/>
          </a:stretch>
        </p:blipFill>
        <p:spPr>
          <a:xfrm>
            <a:off x="7767780" y="1374787"/>
            <a:ext cx="3519055" cy="2658767"/>
          </a:xfrm>
          <a:prstGeom prst="rect">
            <a:avLst/>
          </a:prstGeom>
        </p:spPr>
      </p:pic>
      <p:pic>
        <p:nvPicPr>
          <p:cNvPr id="3" name="图片 2"/>
          <p:cNvPicPr>
            <a:picLocks noChangeAspect="1"/>
          </p:cNvPicPr>
          <p:nvPr/>
        </p:nvPicPr>
        <p:blipFill>
          <a:blip r:embed="rId4"/>
          <a:stretch>
            <a:fillRect/>
          </a:stretch>
        </p:blipFill>
        <p:spPr>
          <a:xfrm>
            <a:off x="7796592" y="4181570"/>
            <a:ext cx="3510563" cy="2593303"/>
          </a:xfrm>
          <a:prstGeom prst="rect">
            <a:avLst/>
          </a:prstGeom>
        </p:spPr>
      </p:pic>
      <p:sp>
        <p:nvSpPr>
          <p:cNvPr id="6" name="文本框 5"/>
          <p:cNvSpPr txBox="1"/>
          <p:nvPr/>
        </p:nvSpPr>
        <p:spPr>
          <a:xfrm>
            <a:off x="4797699" y="2072384"/>
            <a:ext cx="2478313" cy="1323439"/>
          </a:xfrm>
          <a:prstGeom prst="rect">
            <a:avLst/>
          </a:prstGeom>
          <a:noFill/>
        </p:spPr>
        <p:txBody>
          <a:bodyPr wrap="square" rtlCol="0">
            <a:spAutoFit/>
          </a:bodyPr>
          <a:lstStyle/>
          <a:p>
            <a:r>
              <a:rPr lang="en-US" altLang="zh-CN" sz="2000" b="1" u="sng" dirty="0" smtClean="0">
                <a:solidFill>
                  <a:srgbClr val="0070C0"/>
                </a:solidFill>
                <a:effectLst>
                  <a:outerShdw blurRad="38100" dist="38100" dir="2700000" algn="tl">
                    <a:srgbClr val="000000">
                      <a:alpha val="43137"/>
                    </a:srgbClr>
                  </a:outerShdw>
                </a:effectLst>
              </a:rPr>
              <a:t>Those results for </a:t>
            </a:r>
            <a:r>
              <a:rPr lang="en-US" altLang="zh-CN" sz="2000" b="1" i="1" u="sng" dirty="0" smtClean="0">
                <a:solidFill>
                  <a:srgbClr val="0070C0"/>
                </a:solidFill>
                <a:effectLst>
                  <a:outerShdw blurRad="38100" dist="38100" dir="2700000" algn="tl">
                    <a:srgbClr val="000000">
                      <a:alpha val="43137"/>
                    </a:srgbClr>
                  </a:outerShdw>
                </a:effectLst>
              </a:rPr>
              <a:t>n &gt; N/2 </a:t>
            </a:r>
            <a:r>
              <a:rPr lang="en-US" altLang="zh-CN" sz="2000" b="1" u="sng" dirty="0" smtClean="0">
                <a:solidFill>
                  <a:srgbClr val="0070C0"/>
                </a:solidFill>
                <a:effectLst>
                  <a:outerShdw blurRad="38100" dist="38100" dir="2700000" algn="tl">
                    <a:srgbClr val="000000">
                      <a:alpha val="43137"/>
                    </a:srgbClr>
                  </a:outerShdw>
                </a:effectLst>
              </a:rPr>
              <a:t>actually relate to negative frequency results.</a:t>
            </a:r>
            <a:endParaRPr lang="zh-CN" altLang="en-US" sz="2000" b="1" u="sng" dirty="0">
              <a:solidFill>
                <a:srgbClr val="0070C0"/>
              </a:solidFill>
              <a:effectLst>
                <a:outerShdw blurRad="38100" dist="38100" dir="2700000" algn="tl">
                  <a:srgbClr val="000000">
                    <a:alpha val="43137"/>
                  </a:srgbClr>
                </a:outerShdw>
              </a:effectLst>
            </a:endParaRPr>
          </a:p>
        </p:txBody>
      </p:sp>
      <p:sp>
        <p:nvSpPr>
          <p:cNvPr id="7" name="文本框 6"/>
          <p:cNvSpPr txBox="1"/>
          <p:nvPr/>
        </p:nvSpPr>
        <p:spPr>
          <a:xfrm>
            <a:off x="744580" y="5142410"/>
            <a:ext cx="6495143" cy="1446550"/>
          </a:xfrm>
          <a:prstGeom prst="rect">
            <a:avLst/>
          </a:prstGeom>
          <a:noFill/>
        </p:spPr>
        <p:txBody>
          <a:bodyPr wrap="square" rtlCol="0">
            <a:spAutoFit/>
          </a:bodyPr>
          <a:lstStyle/>
          <a:p>
            <a:r>
              <a:rPr lang="en-US" altLang="zh-CN" sz="2200" b="1" dirty="0" smtClean="0">
                <a:solidFill>
                  <a:srgbClr val="FF0000"/>
                </a:solidFill>
                <a:effectLst>
                  <a:outerShdw blurRad="38100" dist="38100" dir="2700000" algn="tl">
                    <a:srgbClr val="000000">
                      <a:alpha val="43137"/>
                    </a:srgbClr>
                  </a:outerShdw>
                </a:effectLst>
              </a:rPr>
              <a:t>The discrete transform approximates rather poorly the continuous transform for the higher frequencies. To reduce this error it is necessary to decrease the sample interval </a:t>
            </a:r>
            <a:r>
              <a:rPr lang="en-US" altLang="zh-CN" sz="2200" b="1" i="1" dirty="0" smtClean="0">
                <a:solidFill>
                  <a:srgbClr val="FF0000"/>
                </a:solidFill>
                <a:effectLst>
                  <a:outerShdw blurRad="38100" dist="38100" dir="2700000" algn="tl">
                    <a:srgbClr val="000000">
                      <a:alpha val="43137"/>
                    </a:srgbClr>
                  </a:outerShdw>
                </a:effectLst>
              </a:rPr>
              <a:t>T</a:t>
            </a:r>
            <a:r>
              <a:rPr lang="en-US" altLang="zh-CN" sz="2200" b="1" dirty="0" smtClean="0">
                <a:solidFill>
                  <a:srgbClr val="FF0000"/>
                </a:solidFill>
                <a:effectLst>
                  <a:outerShdw blurRad="38100" dist="38100" dir="2700000" algn="tl">
                    <a:srgbClr val="000000">
                      <a:alpha val="43137"/>
                    </a:srgbClr>
                  </a:outerShdw>
                </a:effectLst>
              </a:rPr>
              <a:t> and increase </a:t>
            </a:r>
            <a:r>
              <a:rPr lang="en-US" altLang="zh-CN" sz="2200" b="1" i="1" dirty="0" smtClean="0">
                <a:solidFill>
                  <a:srgbClr val="FF0000"/>
                </a:solidFill>
                <a:effectLst>
                  <a:outerShdw blurRad="38100" dist="38100" dir="2700000" algn="tl">
                    <a:srgbClr val="000000">
                      <a:alpha val="43137"/>
                    </a:srgbClr>
                  </a:outerShdw>
                </a:effectLst>
              </a:rPr>
              <a:t>N</a:t>
            </a:r>
            <a:r>
              <a:rPr lang="en-US" altLang="zh-CN" sz="2200" b="1" dirty="0" smtClean="0">
                <a:solidFill>
                  <a:srgbClr val="FF0000"/>
                </a:solidFill>
                <a:effectLst>
                  <a:outerShdw blurRad="38100" dist="38100" dir="2700000" algn="tl">
                    <a:srgbClr val="000000">
                      <a:alpha val="43137"/>
                    </a:srgbClr>
                  </a:outerShdw>
                </a:effectLst>
              </a:rPr>
              <a:t>.</a:t>
            </a:r>
            <a:endParaRPr lang="zh-CN" altLang="en-US" sz="22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042088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Inverse Fourier Transform Approximation</a:t>
            </a:r>
            <a:endParaRPr lang="zh-CN" altLang="en-US" dirty="0"/>
          </a:p>
        </p:txBody>
      </p:sp>
      <p:pic>
        <p:nvPicPr>
          <p:cNvPr id="4" name="图片 3"/>
          <p:cNvPicPr>
            <a:picLocks noChangeAspect="1"/>
          </p:cNvPicPr>
          <p:nvPr/>
        </p:nvPicPr>
        <p:blipFill>
          <a:blip r:embed="rId2"/>
          <a:stretch>
            <a:fillRect/>
          </a:stretch>
        </p:blipFill>
        <p:spPr>
          <a:xfrm>
            <a:off x="1546227" y="1315464"/>
            <a:ext cx="3441120" cy="2688270"/>
          </a:xfrm>
          <a:prstGeom prst="rect">
            <a:avLst/>
          </a:prstGeom>
        </p:spPr>
      </p:pic>
      <p:pic>
        <p:nvPicPr>
          <p:cNvPr id="5" name="图片 4"/>
          <p:cNvPicPr>
            <a:picLocks noChangeAspect="1"/>
          </p:cNvPicPr>
          <p:nvPr/>
        </p:nvPicPr>
        <p:blipFill>
          <a:blip r:embed="rId3"/>
          <a:stretch>
            <a:fillRect/>
          </a:stretch>
        </p:blipFill>
        <p:spPr>
          <a:xfrm>
            <a:off x="1554903" y="4028184"/>
            <a:ext cx="3433657" cy="2752269"/>
          </a:xfrm>
          <a:prstGeom prst="rect">
            <a:avLst/>
          </a:prstGeom>
        </p:spPr>
      </p:pic>
      <p:pic>
        <p:nvPicPr>
          <p:cNvPr id="6" name="图片 5"/>
          <p:cNvPicPr>
            <a:picLocks noChangeAspect="1"/>
          </p:cNvPicPr>
          <p:nvPr/>
        </p:nvPicPr>
        <p:blipFill>
          <a:blip r:embed="rId4"/>
          <a:stretch>
            <a:fillRect/>
          </a:stretch>
        </p:blipFill>
        <p:spPr>
          <a:xfrm>
            <a:off x="5695374" y="1885958"/>
            <a:ext cx="5582982" cy="4235551"/>
          </a:xfrm>
          <a:prstGeom prst="rect">
            <a:avLst/>
          </a:prstGeom>
        </p:spPr>
      </p:pic>
    </p:spTree>
    <p:extLst>
      <p:ext uri="{BB962C8B-B14F-4D97-AF65-F5344CB8AC3E}">
        <p14:creationId xmlns:p14="http://schemas.microsoft.com/office/powerpoint/2010/main" val="26128046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8255000" cy="1325563"/>
          </a:xfrm>
        </p:spPr>
        <p:txBody>
          <a:bodyPr/>
          <a:lstStyle/>
          <a:p>
            <a:r>
              <a:rPr lang="en-US" altLang="zh-CN" dirty="0" smtClean="0"/>
              <a:t>Fourier Series Harmonic Analysis via the Discrete Fourier Transform</a:t>
            </a:r>
            <a:endParaRPr lang="zh-CN" altLang="en-US" dirty="0"/>
          </a:p>
        </p:txBody>
      </p:sp>
      <p:pic>
        <p:nvPicPr>
          <p:cNvPr id="4" name="图片 3"/>
          <p:cNvPicPr>
            <a:picLocks noChangeAspect="1"/>
          </p:cNvPicPr>
          <p:nvPr/>
        </p:nvPicPr>
        <p:blipFill>
          <a:blip r:embed="rId2"/>
          <a:stretch>
            <a:fillRect/>
          </a:stretch>
        </p:blipFill>
        <p:spPr>
          <a:xfrm>
            <a:off x="370032" y="1920240"/>
            <a:ext cx="5439292" cy="4165600"/>
          </a:xfrm>
          <a:prstGeom prst="rect">
            <a:avLst/>
          </a:prstGeom>
        </p:spPr>
      </p:pic>
      <p:pic>
        <p:nvPicPr>
          <p:cNvPr id="5" name="图片 4"/>
          <p:cNvPicPr>
            <a:picLocks noChangeAspect="1"/>
          </p:cNvPicPr>
          <p:nvPr/>
        </p:nvPicPr>
        <p:blipFill>
          <a:blip r:embed="rId3"/>
          <a:stretch>
            <a:fillRect/>
          </a:stretch>
        </p:blipFill>
        <p:spPr>
          <a:xfrm>
            <a:off x="6274472" y="2184400"/>
            <a:ext cx="5665988" cy="4165600"/>
          </a:xfrm>
          <a:prstGeom prst="rect">
            <a:avLst/>
          </a:prstGeom>
        </p:spPr>
      </p:pic>
      <p:sp>
        <p:nvSpPr>
          <p:cNvPr id="6" name="文本框 5"/>
          <p:cNvSpPr txBox="1"/>
          <p:nvPr/>
        </p:nvSpPr>
        <p:spPr>
          <a:xfrm>
            <a:off x="4023360" y="1548448"/>
            <a:ext cx="7406640" cy="677108"/>
          </a:xfrm>
          <a:prstGeom prst="rect">
            <a:avLst/>
          </a:prstGeom>
          <a:noFill/>
        </p:spPr>
        <p:txBody>
          <a:bodyPr wrap="square" rtlCol="0">
            <a:spAutoFit/>
          </a:bodyPr>
          <a:lstStyle/>
          <a:p>
            <a:r>
              <a:rPr lang="en-US" altLang="zh-CN" sz="1900" b="1" dirty="0" smtClean="0">
                <a:solidFill>
                  <a:srgbClr val="00B050"/>
                </a:solidFill>
              </a:rPr>
              <a:t>Reasonable results are obtained for the lower order harmonics. Accuracy can be improved for the higher harmonics by decreasing </a:t>
            </a:r>
            <a:r>
              <a:rPr lang="en-US" altLang="zh-CN" sz="1900" b="1" i="1" dirty="0" smtClean="0">
                <a:solidFill>
                  <a:srgbClr val="00B050"/>
                </a:solidFill>
              </a:rPr>
              <a:t>T</a:t>
            </a:r>
            <a:r>
              <a:rPr lang="en-US" altLang="zh-CN" sz="1900" b="1" dirty="0" smtClean="0">
                <a:solidFill>
                  <a:srgbClr val="00B050"/>
                </a:solidFill>
              </a:rPr>
              <a:t> and increasing </a:t>
            </a:r>
            <a:r>
              <a:rPr lang="en-US" altLang="zh-CN" sz="1900" b="1" i="1" dirty="0" smtClean="0">
                <a:solidFill>
                  <a:srgbClr val="00B050"/>
                </a:solidFill>
              </a:rPr>
              <a:t>N</a:t>
            </a:r>
            <a:r>
              <a:rPr lang="en-US" altLang="zh-CN" sz="1900" b="1" dirty="0" smtClean="0">
                <a:solidFill>
                  <a:srgbClr val="00B050"/>
                </a:solidFill>
              </a:rPr>
              <a:t>.</a:t>
            </a:r>
            <a:endParaRPr lang="zh-CN" altLang="en-US" sz="1900" b="1" dirty="0">
              <a:solidFill>
                <a:srgbClr val="00B050"/>
              </a:solidFill>
            </a:endParaRPr>
          </a:p>
        </p:txBody>
      </p:sp>
      <p:sp>
        <p:nvSpPr>
          <p:cNvPr id="7" name="文本框 6"/>
          <p:cNvSpPr txBox="1"/>
          <p:nvPr/>
        </p:nvSpPr>
        <p:spPr>
          <a:xfrm>
            <a:off x="558800" y="6158864"/>
            <a:ext cx="7975600" cy="677108"/>
          </a:xfrm>
          <a:prstGeom prst="rect">
            <a:avLst/>
          </a:prstGeom>
          <a:noFill/>
        </p:spPr>
        <p:txBody>
          <a:bodyPr wrap="square" rtlCol="0">
            <a:spAutoFit/>
          </a:bodyPr>
          <a:lstStyle/>
          <a:p>
            <a:r>
              <a:rPr lang="en-US" altLang="zh-CN" sz="1900" dirty="0" smtClean="0">
                <a:solidFill>
                  <a:srgbClr val="0070C0"/>
                </a:solidFill>
              </a:rPr>
              <a:t>Note that we have introduced significant aliasing evidenced by the fact that the true coefficient values have appreciable magnitude at sample number </a:t>
            </a:r>
            <a:r>
              <a:rPr lang="en-US" altLang="zh-CN" sz="1900" i="1" dirty="0" smtClean="0">
                <a:solidFill>
                  <a:srgbClr val="0070C0"/>
                </a:solidFill>
              </a:rPr>
              <a:t>n = N/2</a:t>
            </a:r>
            <a:r>
              <a:rPr lang="en-US" altLang="zh-CN" sz="1900" dirty="0" smtClean="0">
                <a:solidFill>
                  <a:srgbClr val="0070C0"/>
                </a:solidFill>
              </a:rPr>
              <a:t>.</a:t>
            </a:r>
            <a:endParaRPr lang="zh-CN" altLang="en-US" sz="1900" dirty="0">
              <a:solidFill>
                <a:srgbClr val="0070C0"/>
              </a:solidFill>
            </a:endParaRPr>
          </a:p>
        </p:txBody>
      </p:sp>
    </p:spTree>
    <p:extLst>
      <p:ext uri="{BB962C8B-B14F-4D97-AF65-F5344CB8AC3E}">
        <p14:creationId xmlns:p14="http://schemas.microsoft.com/office/powerpoint/2010/main" val="13151661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8305800" cy="1325563"/>
          </a:xfrm>
        </p:spPr>
        <p:txBody>
          <a:bodyPr/>
          <a:lstStyle/>
          <a:p>
            <a:r>
              <a:rPr lang="en-US" altLang="zh-CN" dirty="0" smtClean="0"/>
              <a:t>Fourier Series Harmonic Synthesis via the Discrete Fourier Transform</a:t>
            </a:r>
            <a:endParaRPr lang="zh-CN" altLang="en-US" dirty="0"/>
          </a:p>
        </p:txBody>
      </p:sp>
      <p:pic>
        <p:nvPicPr>
          <p:cNvPr id="4" name="图片 3"/>
          <p:cNvPicPr>
            <a:picLocks noChangeAspect="1"/>
          </p:cNvPicPr>
          <p:nvPr/>
        </p:nvPicPr>
        <p:blipFill>
          <a:blip r:embed="rId2"/>
          <a:stretch>
            <a:fillRect/>
          </a:stretch>
        </p:blipFill>
        <p:spPr>
          <a:xfrm>
            <a:off x="654143" y="1708627"/>
            <a:ext cx="5250826" cy="3844672"/>
          </a:xfrm>
          <a:prstGeom prst="rect">
            <a:avLst/>
          </a:prstGeom>
        </p:spPr>
      </p:pic>
      <p:pic>
        <p:nvPicPr>
          <p:cNvPr id="5" name="图片 4"/>
          <p:cNvPicPr>
            <a:picLocks noChangeAspect="1"/>
          </p:cNvPicPr>
          <p:nvPr/>
        </p:nvPicPr>
        <p:blipFill>
          <a:blip r:embed="rId3"/>
          <a:stretch>
            <a:fillRect/>
          </a:stretch>
        </p:blipFill>
        <p:spPr>
          <a:xfrm>
            <a:off x="6723195" y="1673025"/>
            <a:ext cx="4818460" cy="3880274"/>
          </a:xfrm>
          <a:prstGeom prst="rect">
            <a:avLst/>
          </a:prstGeom>
        </p:spPr>
      </p:pic>
      <p:sp>
        <p:nvSpPr>
          <p:cNvPr id="6" name="文本框 5"/>
          <p:cNvSpPr txBox="1"/>
          <p:nvPr/>
        </p:nvSpPr>
        <p:spPr>
          <a:xfrm>
            <a:off x="451414" y="5532282"/>
            <a:ext cx="11321735" cy="1323439"/>
          </a:xfrm>
          <a:prstGeom prst="rect">
            <a:avLst/>
          </a:prstGeom>
          <a:noFill/>
        </p:spPr>
        <p:txBody>
          <a:bodyPr wrap="square" rtlCol="0">
            <a:spAutoFit/>
          </a:bodyPr>
          <a:lstStyle/>
          <a:p>
            <a:r>
              <a:rPr lang="en-US" altLang="zh-CN" sz="2000" dirty="0" smtClean="0">
                <a:solidFill>
                  <a:srgbClr val="7030A0"/>
                </a:solidFill>
                <a:effectLst>
                  <a:outerShdw blurRad="38100" dist="38100" dir="2700000" algn="tl">
                    <a:srgbClr val="000000">
                      <a:alpha val="43137"/>
                    </a:srgbClr>
                  </a:outerShdw>
                </a:effectLst>
              </a:rPr>
              <a:t>As shown, the results tend to oscillate about the correct value. These oscillations are due to the well-known Gibbs phenomenon which states that truncation in one domain leads to oscillations in the other domain. To decrease the magnitude of these oscillations, it is necessary to consider more harmonic coefficients; that is, increase </a:t>
            </a:r>
            <a:r>
              <a:rPr lang="en-US" altLang="zh-CN" sz="2000" i="1" dirty="0" smtClean="0">
                <a:solidFill>
                  <a:srgbClr val="7030A0"/>
                </a:solidFill>
                <a:effectLst>
                  <a:outerShdw blurRad="38100" dist="38100" dir="2700000" algn="tl">
                    <a:srgbClr val="000000">
                      <a:alpha val="43137"/>
                    </a:srgbClr>
                  </a:outerShdw>
                </a:effectLst>
              </a:rPr>
              <a:t>N</a:t>
            </a:r>
            <a:r>
              <a:rPr lang="en-US" altLang="zh-CN" sz="2000" dirty="0" smtClean="0">
                <a:solidFill>
                  <a:srgbClr val="7030A0"/>
                </a:solidFill>
                <a:effectLst>
                  <a:outerShdw blurRad="38100" dist="38100" dir="2700000" algn="tl">
                    <a:srgbClr val="000000">
                      <a:alpha val="43137"/>
                    </a:srgbClr>
                  </a:outerShdw>
                </a:effectLst>
              </a:rPr>
              <a:t>.</a:t>
            </a:r>
            <a:endParaRPr lang="zh-CN" altLang="en-US" sz="2000" dirty="0">
              <a:solidFill>
                <a:srgbClr val="7030A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591045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988577" y="665418"/>
            <a:ext cx="4253014" cy="5216197"/>
          </a:xfrm>
          <a:prstGeom prst="rect">
            <a:avLst/>
          </a:prstGeom>
        </p:spPr>
      </p:pic>
      <p:sp>
        <p:nvSpPr>
          <p:cNvPr id="5" name="文本框 4"/>
          <p:cNvSpPr txBox="1"/>
          <p:nvPr/>
        </p:nvSpPr>
        <p:spPr>
          <a:xfrm>
            <a:off x="3315432" y="6099512"/>
            <a:ext cx="5782993" cy="523220"/>
          </a:xfrm>
          <a:prstGeom prst="rect">
            <a:avLst/>
          </a:prstGeom>
          <a:noFill/>
        </p:spPr>
        <p:txBody>
          <a:bodyPr wrap="none" rtlCol="0">
            <a:spAutoFit/>
          </a:bodyPr>
          <a:lstStyle/>
          <a:p>
            <a:r>
              <a:rPr lang="en-US" altLang="zh-CN" sz="2800" dirty="0" smtClean="0">
                <a:solidFill>
                  <a:srgbClr val="002060"/>
                </a:solidFill>
              </a:rPr>
              <a:t>Fourier transform of a pulse waveform</a:t>
            </a:r>
            <a:endParaRPr lang="zh-CN" altLang="en-US" sz="2800" dirty="0">
              <a:solidFill>
                <a:srgbClr val="002060"/>
              </a:solidFill>
            </a:endParaRPr>
          </a:p>
        </p:txBody>
      </p:sp>
    </p:spTree>
    <p:extLst>
      <p:ext uri="{BB962C8B-B14F-4D97-AF65-F5344CB8AC3E}">
        <p14:creationId xmlns:p14="http://schemas.microsoft.com/office/powerpoint/2010/main" val="22156318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61"/>
            <a:ext cx="10515600" cy="1325563"/>
          </a:xfrm>
        </p:spPr>
        <p:txBody>
          <a:bodyPr/>
          <a:lstStyle/>
          <a:p>
            <a:r>
              <a:rPr lang="en-US" altLang="zh-CN" dirty="0" smtClean="0"/>
              <a:t>Leakage Reduction</a:t>
            </a:r>
            <a:endParaRPr lang="zh-CN" altLang="en-US" dirty="0"/>
          </a:p>
        </p:txBody>
      </p:sp>
      <p:sp>
        <p:nvSpPr>
          <p:cNvPr id="4" name="文本框 3"/>
          <p:cNvSpPr txBox="1"/>
          <p:nvPr/>
        </p:nvSpPr>
        <p:spPr>
          <a:xfrm>
            <a:off x="1980750" y="1137745"/>
            <a:ext cx="8230500" cy="5047536"/>
          </a:xfrm>
          <a:prstGeom prst="rect">
            <a:avLst/>
          </a:prstGeom>
          <a:noFill/>
        </p:spPr>
        <p:txBody>
          <a:bodyPr wrap="square" rtlCol="0">
            <a:spAutoFit/>
          </a:bodyPr>
          <a:lstStyle/>
          <a:p>
            <a:r>
              <a:rPr lang="en-US" altLang="zh-CN" sz="2300" b="1" i="1" u="sng" spc="600" dirty="0" smtClean="0">
                <a:effectLst>
                  <a:outerShdw blurRad="38100" dist="38100" dir="2700000" algn="tl">
                    <a:srgbClr val="000000">
                      <a:alpha val="43137"/>
                    </a:srgbClr>
                  </a:outerShdw>
                </a:effectLst>
              </a:rPr>
              <a:t>We introduced the effect termed </a:t>
            </a:r>
            <a:r>
              <a:rPr lang="en-US" altLang="zh-CN" sz="2300" b="1" i="1" u="sng" spc="600" dirty="0" smtClean="0">
                <a:solidFill>
                  <a:srgbClr val="FF0000"/>
                </a:solidFill>
                <a:effectLst>
                  <a:outerShdw blurRad="38100" dist="38100" dir="2700000" algn="tl">
                    <a:srgbClr val="000000">
                      <a:alpha val="43137"/>
                    </a:srgbClr>
                  </a:outerShdw>
                </a:effectLst>
              </a:rPr>
              <a:t>leakage</a:t>
            </a:r>
            <a:r>
              <a:rPr lang="en-US" altLang="zh-CN" sz="2300" b="1" i="1" u="sng" spc="600" dirty="0" smtClean="0">
                <a:effectLst>
                  <a:outerShdw blurRad="38100" dist="38100" dir="2700000" algn="tl">
                    <a:srgbClr val="000000">
                      <a:alpha val="43137"/>
                    </a:srgbClr>
                  </a:outerShdw>
                </a:effectLst>
              </a:rPr>
              <a:t> which is inherent in the discrete Fourier transform because of the required time domain truncation. Recall that the truncation of a periodic function at other than a multiple of the period results in a sharp discontinuity in the time domain, or equivalently results in side-lobes in the frequency domain. These side-lobes are responsible for the additional frequency components which are termed leakage. In this section we will investigate the techniques for computing a discrete Fourier transform with minimum leakage.</a:t>
            </a:r>
            <a:endParaRPr lang="zh-CN" altLang="en-US" sz="2300" b="1" i="1" u="sng" spc="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918813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Leakage Reduction</a:t>
            </a:r>
            <a:endParaRPr lang="zh-CN" altLang="en-US" dirty="0"/>
          </a:p>
        </p:txBody>
      </p:sp>
      <p:pic>
        <p:nvPicPr>
          <p:cNvPr id="4" name="图片 3"/>
          <p:cNvPicPr>
            <a:picLocks noChangeAspect="1"/>
          </p:cNvPicPr>
          <p:nvPr/>
        </p:nvPicPr>
        <p:blipFill>
          <a:blip r:embed="rId2"/>
          <a:stretch>
            <a:fillRect/>
          </a:stretch>
        </p:blipFill>
        <p:spPr>
          <a:xfrm>
            <a:off x="526587" y="1690688"/>
            <a:ext cx="5182872" cy="3823312"/>
          </a:xfrm>
          <a:prstGeom prst="rect">
            <a:avLst/>
          </a:prstGeom>
        </p:spPr>
      </p:pic>
      <p:pic>
        <p:nvPicPr>
          <p:cNvPr id="5" name="图片 4"/>
          <p:cNvPicPr>
            <a:picLocks noChangeAspect="1"/>
          </p:cNvPicPr>
          <p:nvPr/>
        </p:nvPicPr>
        <p:blipFill>
          <a:blip r:embed="rId3"/>
          <a:stretch>
            <a:fillRect/>
          </a:stretch>
        </p:blipFill>
        <p:spPr>
          <a:xfrm>
            <a:off x="6016987" y="1787090"/>
            <a:ext cx="5636533" cy="3864062"/>
          </a:xfrm>
          <a:prstGeom prst="rect">
            <a:avLst/>
          </a:prstGeom>
        </p:spPr>
      </p:pic>
      <p:sp>
        <p:nvSpPr>
          <p:cNvPr id="6" name="文本框 5"/>
          <p:cNvSpPr txBox="1"/>
          <p:nvPr/>
        </p:nvSpPr>
        <p:spPr>
          <a:xfrm>
            <a:off x="3198783" y="5652603"/>
            <a:ext cx="5425440" cy="1015663"/>
          </a:xfrm>
          <a:prstGeom prst="rect">
            <a:avLst/>
          </a:prstGeom>
          <a:noFill/>
        </p:spPr>
        <p:txBody>
          <a:bodyPr wrap="square" rtlCol="0">
            <a:spAutoFit/>
          </a:bodyPr>
          <a:lstStyle/>
          <a:p>
            <a:r>
              <a:rPr lang="en-US" altLang="zh-CN" sz="2000" dirty="0" smtClean="0"/>
              <a:t>Discrete Fourier transform of a cosine waveform:</a:t>
            </a:r>
            <a:r>
              <a:rPr lang="zh-CN" altLang="en-US" sz="2000" dirty="0" smtClean="0"/>
              <a:t> </a:t>
            </a:r>
            <a:r>
              <a:rPr lang="en-US" altLang="zh-CN" sz="2000" b="1" i="1" u="sng" dirty="0" smtClean="0">
                <a:solidFill>
                  <a:srgbClr val="FF0000"/>
                </a:solidFill>
              </a:rPr>
              <a:t>truncation interval equal to a multitude of the period, no leakage</a:t>
            </a:r>
          </a:p>
        </p:txBody>
      </p:sp>
    </p:spTree>
    <p:extLst>
      <p:ext uri="{BB962C8B-B14F-4D97-AF65-F5344CB8AC3E}">
        <p14:creationId xmlns:p14="http://schemas.microsoft.com/office/powerpoint/2010/main" val="8248054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Leakage Reduction</a:t>
            </a:r>
            <a:endParaRPr lang="zh-CN" altLang="en-US" dirty="0"/>
          </a:p>
        </p:txBody>
      </p:sp>
      <p:pic>
        <p:nvPicPr>
          <p:cNvPr id="4" name="图片 3"/>
          <p:cNvPicPr>
            <a:picLocks noChangeAspect="1"/>
          </p:cNvPicPr>
          <p:nvPr/>
        </p:nvPicPr>
        <p:blipFill>
          <a:blip r:embed="rId2"/>
          <a:stretch>
            <a:fillRect/>
          </a:stretch>
        </p:blipFill>
        <p:spPr>
          <a:xfrm>
            <a:off x="751386" y="1646941"/>
            <a:ext cx="4887870" cy="3584438"/>
          </a:xfrm>
          <a:prstGeom prst="rect">
            <a:avLst/>
          </a:prstGeom>
        </p:spPr>
      </p:pic>
      <p:pic>
        <p:nvPicPr>
          <p:cNvPr id="5" name="图片 4"/>
          <p:cNvPicPr>
            <a:picLocks noChangeAspect="1"/>
          </p:cNvPicPr>
          <p:nvPr/>
        </p:nvPicPr>
        <p:blipFill>
          <a:blip r:embed="rId3"/>
          <a:stretch>
            <a:fillRect/>
          </a:stretch>
        </p:blipFill>
        <p:spPr>
          <a:xfrm>
            <a:off x="6249882" y="1742715"/>
            <a:ext cx="5169958" cy="3501664"/>
          </a:xfrm>
          <a:prstGeom prst="rect">
            <a:avLst/>
          </a:prstGeom>
        </p:spPr>
      </p:pic>
      <p:sp>
        <p:nvSpPr>
          <p:cNvPr id="6" name="文本框 5"/>
          <p:cNvSpPr txBox="1"/>
          <p:nvPr/>
        </p:nvSpPr>
        <p:spPr>
          <a:xfrm>
            <a:off x="3269903" y="5458112"/>
            <a:ext cx="5425440" cy="1015663"/>
          </a:xfrm>
          <a:prstGeom prst="rect">
            <a:avLst/>
          </a:prstGeom>
          <a:noFill/>
        </p:spPr>
        <p:txBody>
          <a:bodyPr wrap="square" rtlCol="0">
            <a:spAutoFit/>
          </a:bodyPr>
          <a:lstStyle/>
          <a:p>
            <a:r>
              <a:rPr lang="en-US" altLang="zh-CN" sz="2000" dirty="0" smtClean="0"/>
              <a:t>Discrete Fourier transform of a cosine waveform:</a:t>
            </a:r>
            <a:r>
              <a:rPr lang="zh-CN" altLang="en-US" sz="2000" dirty="0" smtClean="0"/>
              <a:t> </a:t>
            </a:r>
            <a:r>
              <a:rPr lang="en-US" altLang="zh-CN" sz="2000" b="1" i="1" u="sng" dirty="0" smtClean="0">
                <a:solidFill>
                  <a:srgbClr val="FF0000"/>
                </a:solidFill>
              </a:rPr>
              <a:t>truncation interval </a:t>
            </a:r>
            <a:r>
              <a:rPr lang="en-US" altLang="zh-CN" sz="2000" b="1" i="1" u="sng" dirty="0" smtClean="0">
                <a:solidFill>
                  <a:srgbClr val="00B050"/>
                </a:solidFill>
              </a:rPr>
              <a:t>not</a:t>
            </a:r>
            <a:r>
              <a:rPr lang="en-US" altLang="zh-CN" sz="2000" b="1" i="1" u="sng" dirty="0" smtClean="0">
                <a:solidFill>
                  <a:srgbClr val="FF0000"/>
                </a:solidFill>
              </a:rPr>
              <a:t> equal to a multitude of the period, </a:t>
            </a:r>
            <a:r>
              <a:rPr lang="en-US" altLang="zh-CN" sz="2000" b="1" i="1" u="sng" dirty="0" smtClean="0">
                <a:solidFill>
                  <a:srgbClr val="00B050"/>
                </a:solidFill>
              </a:rPr>
              <a:t>leakage exist</a:t>
            </a:r>
          </a:p>
        </p:txBody>
      </p:sp>
    </p:spTree>
    <p:extLst>
      <p:ext uri="{BB962C8B-B14F-4D97-AF65-F5344CB8AC3E}">
        <p14:creationId xmlns:p14="http://schemas.microsoft.com/office/powerpoint/2010/main" val="22382119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r>
              <a:rPr lang="en-US" altLang="zh-CN" dirty="0"/>
              <a:t>Leakage Reduction</a:t>
            </a:r>
            <a:endParaRPr lang="zh-CN" altLang="en-US" dirty="0"/>
          </a:p>
        </p:txBody>
      </p:sp>
      <p:pic>
        <p:nvPicPr>
          <p:cNvPr id="3" name="图片 2"/>
          <p:cNvPicPr>
            <a:picLocks noChangeAspect="1"/>
          </p:cNvPicPr>
          <p:nvPr/>
        </p:nvPicPr>
        <p:blipFill>
          <a:blip r:embed="rId2"/>
          <a:stretch>
            <a:fillRect/>
          </a:stretch>
        </p:blipFill>
        <p:spPr>
          <a:xfrm>
            <a:off x="739608" y="2641600"/>
            <a:ext cx="4698064" cy="3159760"/>
          </a:xfrm>
          <a:prstGeom prst="rect">
            <a:avLst/>
          </a:prstGeom>
        </p:spPr>
      </p:pic>
      <p:pic>
        <p:nvPicPr>
          <p:cNvPr id="7" name="图片 6"/>
          <p:cNvPicPr>
            <a:picLocks noChangeAspect="1"/>
          </p:cNvPicPr>
          <p:nvPr/>
        </p:nvPicPr>
        <p:blipFill>
          <a:blip r:embed="rId3"/>
          <a:stretch>
            <a:fillRect/>
          </a:stretch>
        </p:blipFill>
        <p:spPr>
          <a:xfrm>
            <a:off x="6159900" y="2082799"/>
            <a:ext cx="5270100" cy="3181869"/>
          </a:xfrm>
          <a:prstGeom prst="rect">
            <a:avLst/>
          </a:prstGeom>
        </p:spPr>
      </p:pic>
      <p:pic>
        <p:nvPicPr>
          <p:cNvPr id="8" name="图片 7"/>
          <p:cNvPicPr>
            <a:picLocks noChangeAspect="1"/>
          </p:cNvPicPr>
          <p:nvPr/>
        </p:nvPicPr>
        <p:blipFill>
          <a:blip r:embed="rId4"/>
          <a:stretch>
            <a:fillRect/>
          </a:stretch>
        </p:blipFill>
        <p:spPr>
          <a:xfrm>
            <a:off x="6159900" y="5373878"/>
            <a:ext cx="5511069" cy="1319552"/>
          </a:xfrm>
          <a:prstGeom prst="rect">
            <a:avLst/>
          </a:prstGeom>
        </p:spPr>
      </p:pic>
      <p:sp>
        <p:nvSpPr>
          <p:cNvPr id="9" name="文本框 8"/>
          <p:cNvSpPr txBox="1"/>
          <p:nvPr/>
        </p:nvSpPr>
        <p:spPr>
          <a:xfrm>
            <a:off x="558800" y="203200"/>
            <a:ext cx="5679440" cy="2308324"/>
          </a:xfrm>
          <a:prstGeom prst="rect">
            <a:avLst/>
          </a:prstGeom>
          <a:noFill/>
        </p:spPr>
        <p:txBody>
          <a:bodyPr wrap="square" rtlCol="0">
            <a:spAutoFit/>
          </a:bodyPr>
          <a:lstStyle/>
          <a:p>
            <a:r>
              <a:rPr lang="en-US" altLang="zh-CN" dirty="0" smtClean="0">
                <a:solidFill>
                  <a:srgbClr val="7030A0"/>
                </a:solidFill>
                <a:effectLst>
                  <a:outerShdw blurRad="38100" dist="38100" dir="2700000" algn="tl">
                    <a:srgbClr val="000000">
                      <a:alpha val="43137"/>
                    </a:srgbClr>
                  </a:outerShdw>
                </a:effectLst>
              </a:rPr>
              <a:t>To reduce leakage, it is necessary to employ a time domain truncation function which has side-lobe characteristics which are of smaller magnitude than those of the </a:t>
            </a:r>
            <a:r>
              <a:rPr lang="en-US" altLang="zh-CN" i="1" dirty="0" smtClean="0">
                <a:solidFill>
                  <a:srgbClr val="7030A0"/>
                </a:solidFill>
                <a:effectLst>
                  <a:outerShdw blurRad="38100" dist="38100" dir="2700000" algn="tl">
                    <a:srgbClr val="000000">
                      <a:alpha val="43137"/>
                    </a:srgbClr>
                  </a:outerShdw>
                </a:effectLst>
              </a:rPr>
              <a:t>sin(f)/f </a:t>
            </a:r>
            <a:r>
              <a:rPr lang="en-US" altLang="zh-CN" dirty="0" smtClean="0">
                <a:solidFill>
                  <a:srgbClr val="7030A0"/>
                </a:solidFill>
                <a:effectLst>
                  <a:outerShdw blurRad="38100" dist="38100" dir="2700000" algn="tl">
                    <a:srgbClr val="000000">
                      <a:alpha val="43137"/>
                    </a:srgbClr>
                  </a:outerShdw>
                </a:effectLst>
              </a:rPr>
              <a:t>function. The smaller the side-lobes, the less leakage will affect the results of the discrete Fourier transform. Fortunately, there exist truncation functions which exhibit exactly the desired characteristics. For example, </a:t>
            </a:r>
            <a:r>
              <a:rPr lang="en-US" altLang="zh-CN" dirty="0" err="1" smtClean="0">
                <a:solidFill>
                  <a:srgbClr val="7030A0"/>
                </a:solidFill>
                <a:effectLst>
                  <a:outerShdw blurRad="38100" dist="38100" dir="2700000" algn="tl">
                    <a:srgbClr val="000000">
                      <a:alpha val="43137"/>
                    </a:srgbClr>
                  </a:outerShdw>
                </a:effectLst>
              </a:rPr>
              <a:t>Hanning</a:t>
            </a:r>
            <a:r>
              <a:rPr lang="en-US" altLang="zh-CN" dirty="0" smtClean="0">
                <a:solidFill>
                  <a:srgbClr val="7030A0"/>
                </a:solidFill>
                <a:effectLst>
                  <a:outerShdw blurRad="38100" dist="38100" dir="2700000" algn="tl">
                    <a:srgbClr val="000000">
                      <a:alpha val="43137"/>
                    </a:srgbClr>
                  </a:outerShdw>
                </a:effectLst>
              </a:rPr>
              <a:t> function.</a:t>
            </a:r>
            <a:endParaRPr lang="zh-CN" altLang="en-US" i="1" dirty="0">
              <a:solidFill>
                <a:srgbClr val="7030A0"/>
              </a:solidFill>
              <a:effectLst>
                <a:outerShdw blurRad="38100" dist="38100" dir="2700000" algn="tl">
                  <a:srgbClr val="000000">
                    <a:alpha val="43137"/>
                  </a:srgbClr>
                </a:outerShdw>
              </a:effectLst>
            </a:endParaRPr>
          </a:p>
        </p:txBody>
      </p:sp>
      <p:pic>
        <p:nvPicPr>
          <p:cNvPr id="10" name="图片 9"/>
          <p:cNvPicPr>
            <a:picLocks noChangeAspect="1"/>
          </p:cNvPicPr>
          <p:nvPr/>
        </p:nvPicPr>
        <p:blipFill>
          <a:blip r:embed="rId5"/>
          <a:stretch>
            <a:fillRect/>
          </a:stretch>
        </p:blipFill>
        <p:spPr>
          <a:xfrm>
            <a:off x="838200" y="6013334"/>
            <a:ext cx="4670368" cy="595488"/>
          </a:xfrm>
          <a:prstGeom prst="rect">
            <a:avLst/>
          </a:prstGeom>
        </p:spPr>
      </p:pic>
    </p:spTree>
    <p:extLst>
      <p:ext uri="{BB962C8B-B14F-4D97-AF65-F5344CB8AC3E}">
        <p14:creationId xmlns:p14="http://schemas.microsoft.com/office/powerpoint/2010/main" val="29814030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Leakage Reduction</a:t>
            </a:r>
            <a:endParaRPr lang="zh-CN" altLang="en-US" dirty="0"/>
          </a:p>
        </p:txBody>
      </p:sp>
      <p:sp>
        <p:nvSpPr>
          <p:cNvPr id="6" name="文本框 5"/>
          <p:cNvSpPr txBox="1"/>
          <p:nvPr/>
        </p:nvSpPr>
        <p:spPr>
          <a:xfrm>
            <a:off x="3016711" y="5193952"/>
            <a:ext cx="6158578" cy="1477328"/>
          </a:xfrm>
          <a:prstGeom prst="rect">
            <a:avLst/>
          </a:prstGeom>
          <a:noFill/>
        </p:spPr>
        <p:txBody>
          <a:bodyPr wrap="square" rtlCol="0">
            <a:spAutoFit/>
          </a:bodyPr>
          <a:lstStyle/>
          <a:p>
            <a:r>
              <a:rPr lang="en-US" altLang="zh-CN" i="1" u="sng" dirty="0" smtClean="0">
                <a:solidFill>
                  <a:srgbClr val="C00000"/>
                </a:solidFill>
                <a:effectLst>
                  <a:outerShdw blurRad="38100" dist="38100" dir="2700000" algn="tl">
                    <a:srgbClr val="000000">
                      <a:alpha val="43137"/>
                    </a:srgbClr>
                  </a:outerShdw>
                </a:effectLst>
              </a:rPr>
              <a:t>As expected, the leakage illustrated in Fig. (b) has been significantly reduced because of the low side-lobe characteristics of the </a:t>
            </a:r>
            <a:r>
              <a:rPr lang="en-US" altLang="zh-CN" i="1" u="sng" dirty="0" err="1" smtClean="0">
                <a:solidFill>
                  <a:srgbClr val="C00000"/>
                </a:solidFill>
                <a:effectLst>
                  <a:outerShdw blurRad="38100" dist="38100" dir="2700000" algn="tl">
                    <a:srgbClr val="000000">
                      <a:alpha val="43137"/>
                    </a:srgbClr>
                  </a:outerShdw>
                </a:effectLst>
              </a:rPr>
              <a:t>Hanning</a:t>
            </a:r>
            <a:r>
              <a:rPr lang="en-US" altLang="zh-CN" i="1" u="sng" dirty="0" smtClean="0">
                <a:solidFill>
                  <a:srgbClr val="C00000"/>
                </a:solidFill>
                <a:effectLst>
                  <a:outerShdw blurRad="38100" dist="38100" dir="2700000" algn="tl">
                    <a:srgbClr val="000000">
                      <a:alpha val="43137"/>
                    </a:srgbClr>
                  </a:outerShdw>
                </a:effectLst>
              </a:rPr>
              <a:t> truncation function. The non-zero frequency components are considerably broadened or smeared with respect to the desired impulse function.</a:t>
            </a:r>
          </a:p>
        </p:txBody>
      </p:sp>
      <p:pic>
        <p:nvPicPr>
          <p:cNvPr id="3" name="图片 2"/>
          <p:cNvPicPr>
            <a:picLocks noChangeAspect="1"/>
          </p:cNvPicPr>
          <p:nvPr/>
        </p:nvPicPr>
        <p:blipFill>
          <a:blip r:embed="rId2"/>
          <a:stretch>
            <a:fillRect/>
          </a:stretch>
        </p:blipFill>
        <p:spPr>
          <a:xfrm>
            <a:off x="208031" y="1598280"/>
            <a:ext cx="5456418" cy="3586480"/>
          </a:xfrm>
          <a:prstGeom prst="rect">
            <a:avLst/>
          </a:prstGeom>
        </p:spPr>
      </p:pic>
      <p:pic>
        <p:nvPicPr>
          <p:cNvPr id="7" name="图片 6"/>
          <p:cNvPicPr>
            <a:picLocks noChangeAspect="1"/>
          </p:cNvPicPr>
          <p:nvPr/>
        </p:nvPicPr>
        <p:blipFill>
          <a:blip r:embed="rId3"/>
          <a:stretch>
            <a:fillRect/>
          </a:stretch>
        </p:blipFill>
        <p:spPr>
          <a:xfrm>
            <a:off x="6232151" y="1432560"/>
            <a:ext cx="5717709" cy="3842672"/>
          </a:xfrm>
          <a:prstGeom prst="rect">
            <a:avLst/>
          </a:prstGeom>
        </p:spPr>
      </p:pic>
    </p:spTree>
    <p:extLst>
      <p:ext uri="{BB962C8B-B14F-4D97-AF65-F5344CB8AC3E}">
        <p14:creationId xmlns:p14="http://schemas.microsoft.com/office/powerpoint/2010/main" val="1676126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7256489" cy="1325563"/>
          </a:xfrm>
        </p:spPr>
        <p:txBody>
          <a:bodyPr/>
          <a:lstStyle/>
          <a:p>
            <a:r>
              <a:rPr lang="en-US" altLang="zh-CN" dirty="0" smtClean="0"/>
              <a:t>7. Fast Fourier Transform (FFT) Convolution and Correlation</a:t>
            </a:r>
            <a:endParaRPr lang="zh-CN" altLang="en-US" dirty="0"/>
          </a:p>
        </p:txBody>
      </p:sp>
      <p:sp>
        <p:nvSpPr>
          <p:cNvPr id="4" name="文本框 3"/>
          <p:cNvSpPr txBox="1"/>
          <p:nvPr/>
        </p:nvSpPr>
        <p:spPr>
          <a:xfrm>
            <a:off x="2402974" y="1747723"/>
            <a:ext cx="7296462" cy="4832092"/>
          </a:xfrm>
          <a:prstGeom prst="rect">
            <a:avLst/>
          </a:prstGeom>
          <a:noFill/>
        </p:spPr>
        <p:txBody>
          <a:bodyPr wrap="square" rtlCol="0">
            <a:spAutoFit/>
          </a:bodyPr>
          <a:lstStyle/>
          <a:p>
            <a:r>
              <a:rPr lang="en-US" altLang="zh-CN" sz="2800" b="1" i="1" u="sng" dirty="0">
                <a:solidFill>
                  <a:srgbClr val="00B050"/>
                </a:solidFill>
                <a:effectLst>
                  <a:outerShdw blurRad="38100" dist="38100" dir="2700000" algn="tl">
                    <a:srgbClr val="000000">
                      <a:alpha val="43137"/>
                    </a:srgbClr>
                  </a:outerShdw>
                </a:effectLst>
              </a:rPr>
              <a:t>We just described the application of the discrete transform to the computation of the continuous Fourier transform. FFT is simply a procedure for rapid computing the discrete Fourier transform</a:t>
            </a:r>
            <a:r>
              <a:rPr lang="en-US" altLang="zh-CN" sz="2800" b="1" i="1" u="sng" dirty="0" smtClean="0">
                <a:solidFill>
                  <a:srgbClr val="00B050"/>
                </a:solidFill>
                <a:effectLst>
                  <a:outerShdw blurRad="38100" dist="38100" dir="2700000" algn="tl">
                    <a:srgbClr val="000000">
                      <a:alpha val="43137"/>
                    </a:srgbClr>
                  </a:outerShdw>
                </a:effectLst>
              </a:rPr>
              <a:t>.</a:t>
            </a:r>
          </a:p>
          <a:p>
            <a:r>
              <a:rPr lang="en-US" altLang="zh-CN" sz="2800" b="1" i="1" u="sng" dirty="0" smtClean="0">
                <a:solidFill>
                  <a:srgbClr val="00B050"/>
                </a:solidFill>
                <a:effectLst>
                  <a:outerShdw blurRad="38100" dist="38100" dir="2700000" algn="tl">
                    <a:srgbClr val="000000">
                      <a:alpha val="43137"/>
                    </a:srgbClr>
                  </a:outerShdw>
                </a:effectLst>
              </a:rPr>
              <a:t>Applications of the FFT such as digital filtering, power spectrum analysis simulation, system analysis, communication theory, etc., are based, in general, on a specific implementation of the convolution or correlation integral or on using the FFT as an approximation to the continuous Fourier transform.</a:t>
            </a:r>
          </a:p>
        </p:txBody>
      </p:sp>
    </p:spTree>
    <p:extLst>
      <p:ext uri="{BB962C8B-B14F-4D97-AF65-F5344CB8AC3E}">
        <p14:creationId xmlns:p14="http://schemas.microsoft.com/office/powerpoint/2010/main" val="29512822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1108961" cy="1325563"/>
          </a:xfrm>
        </p:spPr>
        <p:txBody>
          <a:bodyPr/>
          <a:lstStyle/>
          <a:p>
            <a:r>
              <a:rPr lang="en-US" altLang="zh-CN" dirty="0" smtClean="0"/>
              <a:t>FFT Convolution of Finite Duration Waveforms</a:t>
            </a:r>
            <a:endParaRPr lang="zh-CN" altLang="en-US" dirty="0"/>
          </a:p>
        </p:txBody>
      </p:sp>
      <p:pic>
        <p:nvPicPr>
          <p:cNvPr id="4" name="图片 3"/>
          <p:cNvPicPr>
            <a:picLocks noChangeAspect="1"/>
          </p:cNvPicPr>
          <p:nvPr/>
        </p:nvPicPr>
        <p:blipFill>
          <a:blip r:embed="rId2"/>
          <a:stretch>
            <a:fillRect/>
          </a:stretch>
        </p:blipFill>
        <p:spPr>
          <a:xfrm>
            <a:off x="468750" y="2318757"/>
            <a:ext cx="5353295" cy="1405195"/>
          </a:xfrm>
          <a:prstGeom prst="rect">
            <a:avLst/>
          </a:prstGeom>
        </p:spPr>
      </p:pic>
      <p:pic>
        <p:nvPicPr>
          <p:cNvPr id="5" name="图片 4"/>
          <p:cNvPicPr>
            <a:picLocks noChangeAspect="1"/>
          </p:cNvPicPr>
          <p:nvPr/>
        </p:nvPicPr>
        <p:blipFill>
          <a:blip r:embed="rId3"/>
          <a:stretch>
            <a:fillRect/>
          </a:stretch>
        </p:blipFill>
        <p:spPr>
          <a:xfrm>
            <a:off x="6301414" y="2318757"/>
            <a:ext cx="5370552" cy="3296952"/>
          </a:xfrm>
          <a:prstGeom prst="rect">
            <a:avLst/>
          </a:prstGeom>
        </p:spPr>
      </p:pic>
      <p:sp>
        <p:nvSpPr>
          <p:cNvPr id="6" name="文本框 5"/>
          <p:cNvSpPr txBox="1"/>
          <p:nvPr/>
        </p:nvSpPr>
        <p:spPr>
          <a:xfrm>
            <a:off x="492296" y="4645896"/>
            <a:ext cx="6397457" cy="461665"/>
          </a:xfrm>
          <a:prstGeom prst="rect">
            <a:avLst/>
          </a:prstGeom>
          <a:noFill/>
        </p:spPr>
        <p:txBody>
          <a:bodyPr wrap="none" rtlCol="0">
            <a:spAutoFit/>
          </a:bodyPr>
          <a:lstStyle/>
          <a:p>
            <a:r>
              <a:rPr lang="en-US" altLang="zh-CN" sz="2400" i="1" u="sng" dirty="0" smtClean="0">
                <a:solidFill>
                  <a:srgbClr val="FF0000"/>
                </a:solidFill>
                <a:effectLst>
                  <a:outerShdw blurRad="38100" dist="38100" dir="2700000" algn="tl">
                    <a:srgbClr val="000000">
                      <a:alpha val="43137"/>
                    </a:srgbClr>
                  </a:outerShdw>
                </a:effectLst>
              </a:rPr>
              <a:t>Example illustrating inefficient discrete convolution</a:t>
            </a:r>
            <a:endParaRPr lang="zh-CN" altLang="en-US" sz="2400" i="1" u="sng"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523025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1108961" cy="1325563"/>
          </a:xfrm>
        </p:spPr>
        <p:txBody>
          <a:bodyPr/>
          <a:lstStyle/>
          <a:p>
            <a:r>
              <a:rPr lang="en-US" altLang="zh-CN" dirty="0" smtClean="0"/>
              <a:t>FFT Convolution of Finite Duration Waveforms</a:t>
            </a:r>
            <a:endParaRPr lang="zh-CN" altLang="en-US" dirty="0"/>
          </a:p>
        </p:txBody>
      </p:sp>
      <p:sp>
        <p:nvSpPr>
          <p:cNvPr id="6" name="文本框 5"/>
          <p:cNvSpPr txBox="1"/>
          <p:nvPr/>
        </p:nvSpPr>
        <p:spPr>
          <a:xfrm>
            <a:off x="796599" y="1423914"/>
            <a:ext cx="2411238" cy="369332"/>
          </a:xfrm>
          <a:prstGeom prst="rect">
            <a:avLst/>
          </a:prstGeom>
          <a:noFill/>
        </p:spPr>
        <p:txBody>
          <a:bodyPr wrap="none" rtlCol="0">
            <a:spAutoFit/>
          </a:bodyPr>
          <a:lstStyle/>
          <a:p>
            <a:r>
              <a:rPr lang="en-US" altLang="zh-CN" i="1" u="sng" dirty="0" smtClean="0">
                <a:solidFill>
                  <a:srgbClr val="FF0000"/>
                </a:solidFill>
                <a:effectLst>
                  <a:outerShdw blurRad="38100" dist="38100" dir="2700000" algn="tl">
                    <a:srgbClr val="000000">
                      <a:alpha val="43137"/>
                    </a:srgbClr>
                  </a:outerShdw>
                </a:effectLst>
              </a:rPr>
              <a:t>Restructuring the Data</a:t>
            </a:r>
            <a:endParaRPr lang="zh-CN" altLang="en-US" i="1" u="sng" dirty="0">
              <a:solidFill>
                <a:srgbClr val="FF0000"/>
              </a:solidFill>
              <a:effectLst>
                <a:outerShdw blurRad="38100" dist="38100" dir="2700000" algn="tl">
                  <a:srgbClr val="000000">
                    <a:alpha val="43137"/>
                  </a:srgbClr>
                </a:outerShdw>
              </a:effectLst>
            </a:endParaRPr>
          </a:p>
        </p:txBody>
      </p:sp>
      <p:pic>
        <p:nvPicPr>
          <p:cNvPr id="7" name="图片 6"/>
          <p:cNvPicPr>
            <a:picLocks noChangeAspect="1"/>
          </p:cNvPicPr>
          <p:nvPr/>
        </p:nvPicPr>
        <p:blipFill>
          <a:blip r:embed="rId2"/>
          <a:stretch>
            <a:fillRect/>
          </a:stretch>
        </p:blipFill>
        <p:spPr>
          <a:xfrm>
            <a:off x="6103098" y="3072486"/>
            <a:ext cx="5906204" cy="3508195"/>
          </a:xfrm>
          <a:prstGeom prst="rect">
            <a:avLst/>
          </a:prstGeom>
        </p:spPr>
      </p:pic>
      <p:pic>
        <p:nvPicPr>
          <p:cNvPr id="8" name="图片 7"/>
          <p:cNvPicPr>
            <a:picLocks noChangeAspect="1"/>
          </p:cNvPicPr>
          <p:nvPr/>
        </p:nvPicPr>
        <p:blipFill>
          <a:blip r:embed="rId3"/>
          <a:stretch>
            <a:fillRect/>
          </a:stretch>
        </p:blipFill>
        <p:spPr>
          <a:xfrm>
            <a:off x="730702" y="4162347"/>
            <a:ext cx="4476754" cy="1238325"/>
          </a:xfrm>
          <a:prstGeom prst="rect">
            <a:avLst/>
          </a:prstGeom>
        </p:spPr>
      </p:pic>
      <p:pic>
        <p:nvPicPr>
          <p:cNvPr id="9" name="图片 8"/>
          <p:cNvPicPr>
            <a:picLocks noChangeAspect="1"/>
          </p:cNvPicPr>
          <p:nvPr/>
        </p:nvPicPr>
        <p:blipFill>
          <a:blip r:embed="rId4"/>
          <a:stretch>
            <a:fillRect/>
          </a:stretch>
        </p:blipFill>
        <p:spPr>
          <a:xfrm>
            <a:off x="2098041" y="5562117"/>
            <a:ext cx="1742075" cy="1192525"/>
          </a:xfrm>
          <a:prstGeom prst="rect">
            <a:avLst/>
          </a:prstGeom>
        </p:spPr>
      </p:pic>
      <p:pic>
        <p:nvPicPr>
          <p:cNvPr id="10" name="图片 9"/>
          <p:cNvPicPr>
            <a:picLocks noChangeAspect="1"/>
          </p:cNvPicPr>
          <p:nvPr/>
        </p:nvPicPr>
        <p:blipFill>
          <a:blip r:embed="rId5"/>
          <a:stretch>
            <a:fillRect/>
          </a:stretch>
        </p:blipFill>
        <p:spPr>
          <a:xfrm>
            <a:off x="6507828" y="1984608"/>
            <a:ext cx="3865859" cy="680184"/>
          </a:xfrm>
          <a:prstGeom prst="rect">
            <a:avLst/>
          </a:prstGeom>
        </p:spPr>
      </p:pic>
      <p:cxnSp>
        <p:nvCxnSpPr>
          <p:cNvPr id="12" name="直接连接符 11"/>
          <p:cNvCxnSpPr/>
          <p:nvPr/>
        </p:nvCxnSpPr>
        <p:spPr>
          <a:xfrm>
            <a:off x="5998451" y="1423914"/>
            <a:ext cx="0" cy="5434086"/>
          </a:xfrm>
          <a:prstGeom prst="line">
            <a:avLst/>
          </a:prstGeom>
          <a:ln w="92075"/>
          <a:effectLst>
            <a:outerShdw blurRad="50800" dist="38100" dir="18900000" algn="b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grpSp>
        <p:nvGrpSpPr>
          <p:cNvPr id="15" name="组合 14"/>
          <p:cNvGrpSpPr/>
          <p:nvPr/>
        </p:nvGrpSpPr>
        <p:grpSpPr>
          <a:xfrm>
            <a:off x="1695265" y="2848506"/>
            <a:ext cx="2547628" cy="565744"/>
            <a:chOff x="838200" y="1984608"/>
            <a:chExt cx="3906154" cy="867428"/>
          </a:xfrm>
        </p:grpSpPr>
        <p:pic>
          <p:nvPicPr>
            <p:cNvPr id="3" name="图片 2"/>
            <p:cNvPicPr>
              <a:picLocks noChangeAspect="1"/>
            </p:cNvPicPr>
            <p:nvPr/>
          </p:nvPicPr>
          <p:blipFill>
            <a:blip r:embed="rId6"/>
            <a:stretch>
              <a:fillRect/>
            </a:stretch>
          </p:blipFill>
          <p:spPr>
            <a:xfrm>
              <a:off x="838200" y="1984608"/>
              <a:ext cx="3906154" cy="867428"/>
            </a:xfrm>
            <a:prstGeom prst="rect">
              <a:avLst/>
            </a:prstGeom>
          </p:spPr>
        </p:pic>
        <p:cxnSp>
          <p:nvCxnSpPr>
            <p:cNvPr id="14" name="直接连接符 13"/>
            <p:cNvCxnSpPr/>
            <p:nvPr/>
          </p:nvCxnSpPr>
          <p:spPr>
            <a:xfrm flipV="1">
              <a:off x="1229360" y="2225040"/>
              <a:ext cx="264160" cy="111760"/>
            </a:xfrm>
            <a:prstGeom prst="line">
              <a:avLst/>
            </a:prstGeom>
          </p:spPr>
          <p:style>
            <a:lnRef idx="1">
              <a:schemeClr val="dk1"/>
            </a:lnRef>
            <a:fillRef idx="0">
              <a:schemeClr val="dk1"/>
            </a:fillRef>
            <a:effectRef idx="0">
              <a:schemeClr val="dk1"/>
            </a:effectRef>
            <a:fontRef idx="minor">
              <a:schemeClr val="tx1"/>
            </a:fontRef>
          </p:style>
        </p:cxnSp>
      </p:grpSp>
      <p:sp>
        <p:nvSpPr>
          <p:cNvPr id="16" name="文本框 15"/>
          <p:cNvSpPr txBox="1"/>
          <p:nvPr/>
        </p:nvSpPr>
        <p:spPr>
          <a:xfrm>
            <a:off x="540523" y="1859211"/>
            <a:ext cx="5284205" cy="923330"/>
          </a:xfrm>
          <a:prstGeom prst="rect">
            <a:avLst/>
          </a:prstGeom>
          <a:noFill/>
        </p:spPr>
        <p:txBody>
          <a:bodyPr wrap="square" rtlCol="0">
            <a:spAutoFit/>
          </a:bodyPr>
          <a:lstStyle/>
          <a:p>
            <a:r>
              <a:rPr lang="en-US" altLang="zh-CN" dirty="0" smtClean="0"/>
              <a:t>First shift both </a:t>
            </a:r>
            <a:r>
              <a:rPr lang="en-US" altLang="zh-CN" i="1" dirty="0" smtClean="0"/>
              <a:t>x(t) </a:t>
            </a:r>
            <a:r>
              <a:rPr lang="en-US" altLang="zh-CN" dirty="0" smtClean="0"/>
              <a:t>and </a:t>
            </a:r>
            <a:r>
              <a:rPr lang="en-US" altLang="zh-CN" i="1" dirty="0" smtClean="0"/>
              <a:t>h(t) </a:t>
            </a:r>
            <a:r>
              <a:rPr lang="en-US" altLang="zh-CN" dirty="0" smtClean="0"/>
              <a:t>to the origin. Let the shifts of </a:t>
            </a:r>
            <a:r>
              <a:rPr lang="en-US" altLang="zh-CN" i="1" dirty="0"/>
              <a:t>x(t) </a:t>
            </a:r>
            <a:r>
              <a:rPr lang="en-US" altLang="zh-CN" dirty="0"/>
              <a:t>and </a:t>
            </a:r>
            <a:r>
              <a:rPr lang="en-US" altLang="zh-CN" i="1" dirty="0"/>
              <a:t>h(t) </a:t>
            </a:r>
            <a:r>
              <a:rPr lang="en-US" altLang="zh-CN" dirty="0" smtClean="0"/>
              <a:t>be </a:t>
            </a:r>
            <a:r>
              <a:rPr lang="en-US" altLang="zh-CN" i="1" dirty="0" smtClean="0"/>
              <a:t>a</a:t>
            </a:r>
            <a:r>
              <a:rPr lang="en-US" altLang="zh-CN" dirty="0" smtClean="0"/>
              <a:t> and </a:t>
            </a:r>
            <a:r>
              <a:rPr lang="en-US" altLang="zh-CN" i="1" dirty="0" smtClean="0"/>
              <a:t>b</a:t>
            </a:r>
            <a:r>
              <a:rPr lang="en-US" altLang="zh-CN" dirty="0" smtClean="0"/>
              <a:t>, respectively. Next, </a:t>
            </a:r>
            <a:r>
              <a:rPr lang="en-US" altLang="zh-CN" i="1" dirty="0" smtClean="0"/>
              <a:t>N </a:t>
            </a:r>
            <a:r>
              <a:rPr lang="en-US" altLang="zh-CN" dirty="0" smtClean="0"/>
              <a:t>is chosen to satisfy</a:t>
            </a:r>
            <a:endParaRPr lang="zh-CN" altLang="en-US" i="1" dirty="0"/>
          </a:p>
        </p:txBody>
      </p:sp>
      <p:sp>
        <p:nvSpPr>
          <p:cNvPr id="17" name="文本框 16"/>
          <p:cNvSpPr txBox="1"/>
          <p:nvPr/>
        </p:nvSpPr>
        <p:spPr>
          <a:xfrm>
            <a:off x="540523" y="3485180"/>
            <a:ext cx="4857112" cy="646331"/>
          </a:xfrm>
          <a:prstGeom prst="rect">
            <a:avLst/>
          </a:prstGeom>
          <a:noFill/>
        </p:spPr>
        <p:txBody>
          <a:bodyPr wrap="square" rtlCol="0">
            <a:spAutoFit/>
          </a:bodyPr>
          <a:lstStyle/>
          <a:p>
            <a:r>
              <a:rPr lang="en-US" altLang="zh-CN" dirty="0" smtClean="0"/>
              <a:t>The resulting sampled periodic functions are defined by the relationships</a:t>
            </a:r>
            <a:endParaRPr lang="zh-CN" altLang="en-US" dirty="0"/>
          </a:p>
        </p:txBody>
      </p:sp>
      <p:cxnSp>
        <p:nvCxnSpPr>
          <p:cNvPr id="19" name="直接连接符 18"/>
          <p:cNvCxnSpPr/>
          <p:nvPr/>
        </p:nvCxnSpPr>
        <p:spPr>
          <a:xfrm>
            <a:off x="730702" y="5511317"/>
            <a:ext cx="44767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2865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838199" y="365125"/>
            <a:ext cx="11108961" cy="1325563"/>
          </a:xfrm>
        </p:spPr>
        <p:txBody>
          <a:bodyPr/>
          <a:lstStyle/>
          <a:p>
            <a:r>
              <a:rPr lang="en-US" altLang="zh-CN" dirty="0" smtClean="0"/>
              <a:t>FFT Correlation of Finite Duration Waveforms</a:t>
            </a:r>
            <a:endParaRPr lang="zh-CN" altLang="en-US" dirty="0"/>
          </a:p>
        </p:txBody>
      </p:sp>
      <p:sp>
        <p:nvSpPr>
          <p:cNvPr id="5" name="文本框 4"/>
          <p:cNvSpPr txBox="1"/>
          <p:nvPr/>
        </p:nvSpPr>
        <p:spPr>
          <a:xfrm>
            <a:off x="3602581" y="6342616"/>
            <a:ext cx="5085046" cy="369332"/>
          </a:xfrm>
          <a:prstGeom prst="rect">
            <a:avLst/>
          </a:prstGeom>
          <a:noFill/>
        </p:spPr>
        <p:txBody>
          <a:bodyPr wrap="none" rtlCol="0">
            <a:spAutoFit/>
          </a:bodyPr>
          <a:lstStyle/>
          <a:p>
            <a:r>
              <a:rPr lang="en-US" altLang="zh-CN" i="1" u="sng" dirty="0" smtClean="0">
                <a:solidFill>
                  <a:srgbClr val="FF0000"/>
                </a:solidFill>
                <a:effectLst>
                  <a:outerShdw blurRad="38100" dist="38100" dir="2700000" algn="tl">
                    <a:srgbClr val="000000">
                      <a:alpha val="43137"/>
                    </a:srgbClr>
                  </a:outerShdw>
                </a:effectLst>
              </a:rPr>
              <a:t>Example illustrating inefficient discrete correlation</a:t>
            </a:r>
            <a:endParaRPr lang="zh-CN" altLang="en-US" i="1" u="sng" dirty="0">
              <a:solidFill>
                <a:srgbClr val="FF0000"/>
              </a:solidFill>
              <a:effectLst>
                <a:outerShdw blurRad="38100" dist="38100" dir="2700000" algn="tl">
                  <a:srgbClr val="000000">
                    <a:alpha val="43137"/>
                  </a:srgbClr>
                </a:outerShdw>
              </a:effectLst>
            </a:endParaRPr>
          </a:p>
        </p:txBody>
      </p:sp>
      <p:pic>
        <p:nvPicPr>
          <p:cNvPr id="7" name="图片 6"/>
          <p:cNvPicPr>
            <a:picLocks noChangeAspect="1"/>
          </p:cNvPicPr>
          <p:nvPr/>
        </p:nvPicPr>
        <p:blipFill>
          <a:blip r:embed="rId2"/>
          <a:stretch>
            <a:fillRect/>
          </a:stretch>
        </p:blipFill>
        <p:spPr>
          <a:xfrm>
            <a:off x="1957488" y="1491972"/>
            <a:ext cx="8375232" cy="4802386"/>
          </a:xfrm>
          <a:prstGeom prst="rect">
            <a:avLst/>
          </a:prstGeom>
        </p:spPr>
      </p:pic>
    </p:spTree>
    <p:extLst>
      <p:ext uri="{BB962C8B-B14F-4D97-AF65-F5344CB8AC3E}">
        <p14:creationId xmlns:p14="http://schemas.microsoft.com/office/powerpoint/2010/main" val="25768395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1108961" cy="1325563"/>
          </a:xfrm>
        </p:spPr>
        <p:txBody>
          <a:bodyPr/>
          <a:lstStyle/>
          <a:p>
            <a:r>
              <a:rPr lang="en-US" altLang="zh-CN" dirty="0" smtClean="0"/>
              <a:t>FFT Correlation of Finite Duration Waveforms</a:t>
            </a:r>
            <a:endParaRPr lang="zh-CN" altLang="en-US" dirty="0"/>
          </a:p>
        </p:txBody>
      </p:sp>
      <p:sp>
        <p:nvSpPr>
          <p:cNvPr id="6" name="文本框 5"/>
          <p:cNvSpPr txBox="1"/>
          <p:nvPr/>
        </p:nvSpPr>
        <p:spPr>
          <a:xfrm>
            <a:off x="796599" y="1423914"/>
            <a:ext cx="2411238" cy="369332"/>
          </a:xfrm>
          <a:prstGeom prst="rect">
            <a:avLst/>
          </a:prstGeom>
          <a:noFill/>
        </p:spPr>
        <p:txBody>
          <a:bodyPr wrap="none" rtlCol="0">
            <a:spAutoFit/>
          </a:bodyPr>
          <a:lstStyle/>
          <a:p>
            <a:r>
              <a:rPr lang="en-US" altLang="zh-CN" i="1" u="sng" dirty="0" smtClean="0">
                <a:solidFill>
                  <a:srgbClr val="FF0000"/>
                </a:solidFill>
                <a:effectLst>
                  <a:outerShdw blurRad="38100" dist="38100" dir="2700000" algn="tl">
                    <a:srgbClr val="000000">
                      <a:alpha val="43137"/>
                    </a:srgbClr>
                  </a:outerShdw>
                </a:effectLst>
              </a:rPr>
              <a:t>Restructuring the Data</a:t>
            </a:r>
            <a:endParaRPr lang="zh-CN" altLang="en-US" i="1" u="sng" dirty="0">
              <a:solidFill>
                <a:srgbClr val="FF0000"/>
              </a:solidFill>
              <a:effectLst>
                <a:outerShdw blurRad="38100" dist="38100" dir="2700000" algn="tl">
                  <a:srgbClr val="000000">
                    <a:alpha val="43137"/>
                  </a:srgbClr>
                </a:outerShdw>
              </a:effectLst>
            </a:endParaRPr>
          </a:p>
        </p:txBody>
      </p:sp>
      <p:cxnSp>
        <p:nvCxnSpPr>
          <p:cNvPr id="12" name="直接连接符 11"/>
          <p:cNvCxnSpPr/>
          <p:nvPr/>
        </p:nvCxnSpPr>
        <p:spPr>
          <a:xfrm>
            <a:off x="5998451" y="1423914"/>
            <a:ext cx="0" cy="5434086"/>
          </a:xfrm>
          <a:prstGeom prst="line">
            <a:avLst/>
          </a:prstGeom>
          <a:ln w="92075"/>
          <a:effectLst>
            <a:outerShdw blurRad="50800" dist="38100" dir="18900000" algn="b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grpSp>
        <p:nvGrpSpPr>
          <p:cNvPr id="11" name="组合 10"/>
          <p:cNvGrpSpPr/>
          <p:nvPr/>
        </p:nvGrpSpPr>
        <p:grpSpPr>
          <a:xfrm>
            <a:off x="838200" y="1984608"/>
            <a:ext cx="3906154" cy="867428"/>
            <a:chOff x="838200" y="1984608"/>
            <a:chExt cx="3906154" cy="867428"/>
          </a:xfrm>
        </p:grpSpPr>
        <p:pic>
          <p:nvPicPr>
            <p:cNvPr id="13" name="图片 12"/>
            <p:cNvPicPr>
              <a:picLocks noChangeAspect="1"/>
            </p:cNvPicPr>
            <p:nvPr/>
          </p:nvPicPr>
          <p:blipFill>
            <a:blip r:embed="rId2"/>
            <a:stretch>
              <a:fillRect/>
            </a:stretch>
          </p:blipFill>
          <p:spPr>
            <a:xfrm>
              <a:off x="838200" y="1984608"/>
              <a:ext cx="3906154" cy="867428"/>
            </a:xfrm>
            <a:prstGeom prst="rect">
              <a:avLst/>
            </a:prstGeom>
          </p:spPr>
        </p:pic>
        <p:cxnSp>
          <p:nvCxnSpPr>
            <p:cNvPr id="14" name="直接连接符 13"/>
            <p:cNvCxnSpPr/>
            <p:nvPr/>
          </p:nvCxnSpPr>
          <p:spPr>
            <a:xfrm flipV="1">
              <a:off x="1229360" y="2225040"/>
              <a:ext cx="264160" cy="111760"/>
            </a:xfrm>
            <a:prstGeom prst="line">
              <a:avLst/>
            </a:prstGeom>
          </p:spPr>
          <p:style>
            <a:lnRef idx="1">
              <a:schemeClr val="dk1"/>
            </a:lnRef>
            <a:fillRef idx="0">
              <a:schemeClr val="dk1"/>
            </a:fillRef>
            <a:effectRef idx="0">
              <a:schemeClr val="dk1"/>
            </a:effectRef>
            <a:fontRef idx="minor">
              <a:schemeClr val="tx1"/>
            </a:fontRef>
          </p:style>
        </p:cxnSp>
      </p:grpSp>
      <p:pic>
        <p:nvPicPr>
          <p:cNvPr id="15" name="图片 14"/>
          <p:cNvPicPr>
            <a:picLocks noChangeAspect="1"/>
          </p:cNvPicPr>
          <p:nvPr/>
        </p:nvPicPr>
        <p:blipFill>
          <a:blip r:embed="rId3"/>
          <a:stretch>
            <a:fillRect/>
          </a:stretch>
        </p:blipFill>
        <p:spPr>
          <a:xfrm>
            <a:off x="1361440" y="4676184"/>
            <a:ext cx="2476689" cy="1918897"/>
          </a:xfrm>
          <a:prstGeom prst="rect">
            <a:avLst/>
          </a:prstGeom>
        </p:spPr>
      </p:pic>
      <p:pic>
        <p:nvPicPr>
          <p:cNvPr id="16" name="图片 15"/>
          <p:cNvPicPr>
            <a:picLocks noChangeAspect="1"/>
          </p:cNvPicPr>
          <p:nvPr/>
        </p:nvPicPr>
        <p:blipFill>
          <a:blip r:embed="rId4"/>
          <a:stretch>
            <a:fillRect/>
          </a:stretch>
        </p:blipFill>
        <p:spPr>
          <a:xfrm>
            <a:off x="6322974" y="1732286"/>
            <a:ext cx="5644337" cy="3164834"/>
          </a:xfrm>
          <a:prstGeom prst="rect">
            <a:avLst/>
          </a:prstGeom>
        </p:spPr>
      </p:pic>
      <p:sp>
        <p:nvSpPr>
          <p:cNvPr id="3" name="文本框 2"/>
          <p:cNvSpPr txBox="1"/>
          <p:nvPr/>
        </p:nvSpPr>
        <p:spPr>
          <a:xfrm>
            <a:off x="6177280" y="4958080"/>
            <a:ext cx="5892800" cy="1754326"/>
          </a:xfrm>
          <a:prstGeom prst="rect">
            <a:avLst/>
          </a:prstGeom>
          <a:noFill/>
        </p:spPr>
        <p:txBody>
          <a:bodyPr wrap="square" rtlCol="0">
            <a:spAutoFit/>
          </a:bodyPr>
          <a:lstStyle/>
          <a:p>
            <a:r>
              <a:rPr lang="en-US" altLang="zh-CN" b="1" u="sng" dirty="0" smtClean="0">
                <a:solidFill>
                  <a:srgbClr val="FF0000"/>
                </a:solidFill>
              </a:rPr>
              <a:t>If we shift both functions to the origin as shown in Fig (a), then the resulting correlation is as illustrated in Fig (b). Although the correlation waveform is correct, it must be unraveled before it is meaningful. We can remedy this situation by restricting the waveform </a:t>
            </a:r>
            <a:r>
              <a:rPr lang="en-US" altLang="zh-CN" b="1" i="1" u="sng" dirty="0" smtClean="0">
                <a:solidFill>
                  <a:srgbClr val="FF0000"/>
                </a:solidFill>
              </a:rPr>
              <a:t>x(k)</a:t>
            </a:r>
            <a:r>
              <a:rPr lang="en-US" altLang="zh-CN" b="1" u="sng" dirty="0" smtClean="0">
                <a:solidFill>
                  <a:srgbClr val="FF0000"/>
                </a:solidFill>
              </a:rPr>
              <a:t> as shown in the next page.</a:t>
            </a:r>
            <a:endParaRPr lang="zh-CN" altLang="en-US" b="1" u="sng" dirty="0">
              <a:solidFill>
                <a:srgbClr val="FF0000"/>
              </a:solidFill>
            </a:endParaRPr>
          </a:p>
        </p:txBody>
      </p:sp>
      <p:pic>
        <p:nvPicPr>
          <p:cNvPr id="17" name="图片 16"/>
          <p:cNvPicPr>
            <a:picLocks noChangeAspect="1"/>
          </p:cNvPicPr>
          <p:nvPr/>
        </p:nvPicPr>
        <p:blipFill>
          <a:blip r:embed="rId5"/>
          <a:stretch>
            <a:fillRect/>
          </a:stretch>
        </p:blipFill>
        <p:spPr>
          <a:xfrm>
            <a:off x="796599" y="3144947"/>
            <a:ext cx="4476754" cy="1238325"/>
          </a:xfrm>
          <a:prstGeom prst="rect">
            <a:avLst/>
          </a:prstGeom>
        </p:spPr>
      </p:pic>
    </p:spTree>
    <p:extLst>
      <p:ext uri="{BB962C8B-B14F-4D97-AF65-F5344CB8AC3E}">
        <p14:creationId xmlns:p14="http://schemas.microsoft.com/office/powerpoint/2010/main" val="9188904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3865"/>
            <a:ext cx="10515600" cy="1325563"/>
          </a:xfrm>
        </p:spPr>
        <p:txBody>
          <a:bodyPr>
            <a:normAutofit/>
          </a:bodyPr>
          <a:lstStyle/>
          <a:p>
            <a:r>
              <a:rPr lang="en-US" altLang="zh-CN" dirty="0"/>
              <a:t>Introduction</a:t>
            </a:r>
            <a:br>
              <a:rPr lang="en-US" altLang="zh-CN" dirty="0"/>
            </a:br>
            <a:r>
              <a:rPr lang="en-US" altLang="zh-CN" dirty="0" smtClean="0"/>
              <a:t>The Ubiquitous Fourier Transform</a:t>
            </a:r>
            <a:endParaRPr lang="zh-CN" altLang="en-US" dirty="0"/>
          </a:p>
        </p:txBody>
      </p:sp>
      <p:sp>
        <p:nvSpPr>
          <p:cNvPr id="3" name="内容占位符 2"/>
          <p:cNvSpPr>
            <a:spLocks noGrp="1"/>
          </p:cNvSpPr>
          <p:nvPr>
            <p:ph idx="1"/>
          </p:nvPr>
        </p:nvSpPr>
        <p:spPr>
          <a:xfrm>
            <a:off x="838200" y="1448973"/>
            <a:ext cx="10515600" cy="4351338"/>
          </a:xfrm>
        </p:spPr>
        <p:txBody>
          <a:bodyPr>
            <a:noAutofit/>
          </a:bodyPr>
          <a:lstStyle/>
          <a:p>
            <a:r>
              <a:rPr lang="en-US" altLang="zh-CN" sz="2300" dirty="0" smtClean="0">
                <a:solidFill>
                  <a:srgbClr val="00B0F0"/>
                </a:solidFill>
              </a:rPr>
              <a:t>Linear Systems. The Fourier transform of the output of a linear system is given by </a:t>
            </a:r>
            <a:r>
              <a:rPr lang="en-US" altLang="zh-CN" sz="2300" smtClean="0">
                <a:solidFill>
                  <a:srgbClr val="00B0F0"/>
                </a:solidFill>
              </a:rPr>
              <a:t>the </a:t>
            </a:r>
            <a:r>
              <a:rPr lang="en-US" altLang="zh-CN" sz="2300" smtClean="0">
                <a:solidFill>
                  <a:srgbClr val="00B0F0"/>
                </a:solidFill>
              </a:rPr>
              <a:t>product </a:t>
            </a:r>
            <a:r>
              <a:rPr lang="en-US" altLang="zh-CN" sz="2300" dirty="0" smtClean="0">
                <a:solidFill>
                  <a:srgbClr val="00B0F0"/>
                </a:solidFill>
              </a:rPr>
              <a:t>of the system transfer function and the Fourier transform of the input signal.</a:t>
            </a:r>
          </a:p>
          <a:p>
            <a:r>
              <a:rPr lang="en-US" altLang="zh-CN" sz="2300" dirty="0" smtClean="0">
                <a:solidFill>
                  <a:srgbClr val="00B0F0"/>
                </a:solidFill>
              </a:rPr>
              <a:t>Antennas. The field pattern of an antenna is given by the Fourier transform of the antenna current illumination.</a:t>
            </a:r>
          </a:p>
          <a:p>
            <a:r>
              <a:rPr lang="en-US" altLang="zh-CN" sz="2300" dirty="0" smtClean="0">
                <a:solidFill>
                  <a:srgbClr val="00B0F0"/>
                </a:solidFill>
              </a:rPr>
              <a:t>Optics.</a:t>
            </a:r>
          </a:p>
          <a:p>
            <a:r>
              <a:rPr lang="en-US" altLang="zh-CN" sz="2300" dirty="0" smtClean="0">
                <a:solidFill>
                  <a:srgbClr val="00B0F0"/>
                </a:solidFill>
              </a:rPr>
              <a:t>Random process. The power density spectrum of a random process is given by the Fourier transform of the auto-correlation function of the process.</a:t>
            </a:r>
          </a:p>
          <a:p>
            <a:r>
              <a:rPr lang="en-US" altLang="zh-CN" sz="2300" dirty="0" smtClean="0">
                <a:solidFill>
                  <a:srgbClr val="00B0F0"/>
                </a:solidFill>
              </a:rPr>
              <a:t>Probability. The characteristic function of a random variable is defined as the Fourier transform of the probability density function of the random variable.</a:t>
            </a:r>
          </a:p>
          <a:p>
            <a:r>
              <a:rPr lang="en-US" altLang="zh-CN" sz="2300" dirty="0" smtClean="0">
                <a:solidFill>
                  <a:srgbClr val="00B0F0"/>
                </a:solidFill>
              </a:rPr>
              <a:t>Quantum physics. The uncertainty principle in quantum theory is fundamentally associated with the Fourier transform since particle momentum and position are essentially related through the Fourier transform.</a:t>
            </a:r>
          </a:p>
          <a:p>
            <a:r>
              <a:rPr lang="en-US" altLang="zh-CN" sz="2300" dirty="0" smtClean="0">
                <a:solidFill>
                  <a:srgbClr val="00B0F0"/>
                </a:solidFill>
              </a:rPr>
              <a:t>Boundary-Value Problems. The solution of partial differential equations can be obtained by means of the Fourier transform.</a:t>
            </a:r>
          </a:p>
        </p:txBody>
      </p:sp>
    </p:spTree>
    <p:extLst>
      <p:ext uri="{BB962C8B-B14F-4D97-AF65-F5344CB8AC3E}">
        <p14:creationId xmlns:p14="http://schemas.microsoft.com/office/powerpoint/2010/main" val="24091740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1108961" cy="1325563"/>
          </a:xfrm>
        </p:spPr>
        <p:txBody>
          <a:bodyPr/>
          <a:lstStyle/>
          <a:p>
            <a:r>
              <a:rPr lang="en-US" altLang="zh-CN" dirty="0" smtClean="0"/>
              <a:t>FFT Correlation of Finite Duration Waveforms</a:t>
            </a:r>
            <a:endParaRPr lang="zh-CN" altLang="en-US" dirty="0"/>
          </a:p>
        </p:txBody>
      </p:sp>
      <p:sp>
        <p:nvSpPr>
          <p:cNvPr id="6" name="文本框 5"/>
          <p:cNvSpPr txBox="1"/>
          <p:nvPr/>
        </p:nvSpPr>
        <p:spPr>
          <a:xfrm>
            <a:off x="796599" y="2490712"/>
            <a:ext cx="3721019" cy="461665"/>
          </a:xfrm>
          <a:prstGeom prst="rect">
            <a:avLst/>
          </a:prstGeom>
          <a:noFill/>
        </p:spPr>
        <p:txBody>
          <a:bodyPr wrap="none" rtlCol="0">
            <a:spAutoFit/>
          </a:bodyPr>
          <a:lstStyle/>
          <a:p>
            <a:r>
              <a:rPr lang="en-US" altLang="zh-CN" sz="2400" i="1" u="sng" dirty="0" smtClean="0">
                <a:solidFill>
                  <a:srgbClr val="FF0000"/>
                </a:solidFill>
                <a:effectLst>
                  <a:outerShdw blurRad="38100" dist="38100" dir="2700000" algn="tl">
                    <a:srgbClr val="000000">
                      <a:alpha val="43137"/>
                    </a:srgbClr>
                  </a:outerShdw>
                </a:effectLst>
              </a:rPr>
              <a:t>Restructuring the Data again</a:t>
            </a:r>
            <a:endParaRPr lang="zh-CN" altLang="en-US" sz="2400" i="1" u="sng" dirty="0">
              <a:solidFill>
                <a:srgbClr val="FF0000"/>
              </a:solidFill>
              <a:effectLst>
                <a:outerShdw blurRad="38100" dist="38100" dir="2700000" algn="tl">
                  <a:srgbClr val="000000">
                    <a:alpha val="43137"/>
                  </a:srgbClr>
                </a:outerShdw>
              </a:effectLst>
            </a:endParaRPr>
          </a:p>
        </p:txBody>
      </p:sp>
      <p:cxnSp>
        <p:nvCxnSpPr>
          <p:cNvPr id="12" name="直接连接符 11"/>
          <p:cNvCxnSpPr/>
          <p:nvPr/>
        </p:nvCxnSpPr>
        <p:spPr>
          <a:xfrm>
            <a:off x="5998451" y="1423914"/>
            <a:ext cx="0" cy="5434086"/>
          </a:xfrm>
          <a:prstGeom prst="line">
            <a:avLst/>
          </a:prstGeom>
          <a:ln w="92075"/>
          <a:effectLst>
            <a:outerShdw blurRad="50800" dist="38100" dir="18900000" algn="b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pic>
        <p:nvPicPr>
          <p:cNvPr id="4" name="图片 3"/>
          <p:cNvPicPr>
            <a:picLocks noChangeAspect="1"/>
          </p:cNvPicPr>
          <p:nvPr/>
        </p:nvPicPr>
        <p:blipFill>
          <a:blip r:embed="rId2"/>
          <a:stretch>
            <a:fillRect/>
          </a:stretch>
        </p:blipFill>
        <p:spPr>
          <a:xfrm>
            <a:off x="838200" y="4785077"/>
            <a:ext cx="4856360" cy="462510"/>
          </a:xfrm>
          <a:prstGeom prst="rect">
            <a:avLst/>
          </a:prstGeom>
        </p:spPr>
      </p:pic>
      <p:sp>
        <p:nvSpPr>
          <p:cNvPr id="7" name="文本框 6"/>
          <p:cNvSpPr txBox="1"/>
          <p:nvPr/>
        </p:nvSpPr>
        <p:spPr>
          <a:xfrm>
            <a:off x="796599" y="3251198"/>
            <a:ext cx="4897960" cy="1200329"/>
          </a:xfrm>
          <a:prstGeom prst="rect">
            <a:avLst/>
          </a:prstGeom>
          <a:noFill/>
        </p:spPr>
        <p:txBody>
          <a:bodyPr wrap="square" rtlCol="0">
            <a:spAutoFit/>
          </a:bodyPr>
          <a:lstStyle/>
          <a:p>
            <a:r>
              <a:rPr lang="en-US" altLang="zh-CN" sz="2400" b="1" u="sng" dirty="0" smtClean="0">
                <a:solidFill>
                  <a:srgbClr val="00B050"/>
                </a:solidFill>
                <a:effectLst>
                  <a:outerShdw blurRad="38100" dist="38100" dir="2700000" algn="tl">
                    <a:srgbClr val="000000">
                      <a:alpha val="43137"/>
                    </a:srgbClr>
                  </a:outerShdw>
                </a:effectLst>
              </a:rPr>
              <a:t>We shift the </a:t>
            </a:r>
            <a:r>
              <a:rPr lang="en-US" altLang="zh-CN" sz="2400" b="1" i="1" u="sng" dirty="0" smtClean="0">
                <a:solidFill>
                  <a:srgbClr val="00B050"/>
                </a:solidFill>
                <a:effectLst>
                  <a:outerShdw blurRad="38100" dist="38100" dir="2700000" algn="tl">
                    <a:srgbClr val="000000">
                      <a:alpha val="43137"/>
                    </a:srgbClr>
                  </a:outerShdw>
                </a:effectLst>
              </a:rPr>
              <a:t>P </a:t>
            </a:r>
            <a:r>
              <a:rPr lang="en-US" altLang="zh-CN" sz="2400" b="1" u="sng" dirty="0" smtClean="0">
                <a:solidFill>
                  <a:srgbClr val="00B050"/>
                </a:solidFill>
                <a:effectLst>
                  <a:outerShdw blurRad="38100" dist="38100" dir="2700000" algn="tl">
                    <a:srgbClr val="000000">
                      <a:alpha val="43137"/>
                    </a:srgbClr>
                  </a:outerShdw>
                </a:effectLst>
              </a:rPr>
              <a:t>samples of </a:t>
            </a:r>
            <a:r>
              <a:rPr lang="en-US" altLang="zh-CN" sz="2400" b="1" i="1" u="sng" dirty="0" smtClean="0">
                <a:solidFill>
                  <a:srgbClr val="00B050"/>
                </a:solidFill>
                <a:effectLst>
                  <a:outerShdw blurRad="38100" dist="38100" dir="2700000" algn="tl">
                    <a:srgbClr val="000000">
                      <a:alpha val="43137"/>
                    </a:srgbClr>
                  </a:outerShdw>
                </a:effectLst>
              </a:rPr>
              <a:t>x(k)</a:t>
            </a:r>
            <a:r>
              <a:rPr lang="en-US" altLang="zh-CN" sz="2400" b="1" u="sng" dirty="0" smtClean="0">
                <a:solidFill>
                  <a:srgbClr val="00B050"/>
                </a:solidFill>
                <a:effectLst>
                  <a:outerShdw blurRad="38100" dist="38100" dir="2700000" algn="tl">
                    <a:srgbClr val="000000">
                      <a:alpha val="43137"/>
                    </a:srgbClr>
                  </a:outerShdw>
                </a:effectLst>
              </a:rPr>
              <a:t> to the extreme right of the </a:t>
            </a:r>
            <a:r>
              <a:rPr lang="en-US" altLang="zh-CN" sz="2400" b="1" i="1" u="sng" dirty="0" smtClean="0">
                <a:solidFill>
                  <a:srgbClr val="00B050"/>
                </a:solidFill>
                <a:effectLst>
                  <a:outerShdw blurRad="38100" dist="38100" dir="2700000" algn="tl">
                    <a:srgbClr val="000000">
                      <a:alpha val="43137"/>
                    </a:srgbClr>
                  </a:outerShdw>
                </a:effectLst>
              </a:rPr>
              <a:t>N</a:t>
            </a:r>
            <a:r>
              <a:rPr lang="en-US" altLang="zh-CN" sz="2400" b="1" u="sng" dirty="0" smtClean="0">
                <a:solidFill>
                  <a:srgbClr val="00B050"/>
                </a:solidFill>
                <a:effectLst>
                  <a:outerShdw blurRad="38100" dist="38100" dir="2700000" algn="tl">
                    <a:srgbClr val="000000">
                      <a:alpha val="43137"/>
                    </a:srgbClr>
                  </a:outerShdw>
                </a:effectLst>
              </a:rPr>
              <a:t> samples defining a period</a:t>
            </a:r>
            <a:endParaRPr lang="zh-CN" altLang="en-US" sz="2400" b="1" i="1" u="sng" dirty="0">
              <a:solidFill>
                <a:srgbClr val="00B050"/>
              </a:solidFill>
              <a:effectLst>
                <a:outerShdw blurRad="38100" dist="38100" dir="2700000" algn="tl">
                  <a:srgbClr val="000000">
                    <a:alpha val="43137"/>
                  </a:srgbClr>
                </a:outerShdw>
              </a:effectLst>
            </a:endParaRPr>
          </a:p>
        </p:txBody>
      </p:sp>
      <p:pic>
        <p:nvPicPr>
          <p:cNvPr id="8" name="图片 7"/>
          <p:cNvPicPr>
            <a:picLocks noChangeAspect="1"/>
          </p:cNvPicPr>
          <p:nvPr/>
        </p:nvPicPr>
        <p:blipFill>
          <a:blip r:embed="rId3"/>
          <a:stretch>
            <a:fillRect/>
          </a:stretch>
        </p:blipFill>
        <p:spPr>
          <a:xfrm>
            <a:off x="6976637" y="1491675"/>
            <a:ext cx="4179043" cy="5120949"/>
          </a:xfrm>
          <a:prstGeom prst="rect">
            <a:avLst/>
          </a:prstGeom>
        </p:spPr>
      </p:pic>
    </p:spTree>
    <p:extLst>
      <p:ext uri="{BB962C8B-B14F-4D97-AF65-F5344CB8AC3E}">
        <p14:creationId xmlns:p14="http://schemas.microsoft.com/office/powerpoint/2010/main" val="11067963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p:spPr>
        <p:txBody>
          <a:bodyPr/>
          <a:lstStyle/>
          <a:p>
            <a:r>
              <a:rPr lang="en-US" altLang="zh-CN" dirty="0"/>
              <a:t>FFT </a:t>
            </a:r>
            <a:r>
              <a:rPr lang="en-US" altLang="zh-CN" dirty="0" smtClean="0"/>
              <a:t>Convolution </a:t>
            </a:r>
            <a:r>
              <a:rPr lang="en-US" altLang="zh-CN" dirty="0"/>
              <a:t>of a</a:t>
            </a:r>
            <a:r>
              <a:rPr lang="en-US" altLang="zh-CN" dirty="0" smtClean="0"/>
              <a:t>n Infinite and a Finite Duration Waveform</a:t>
            </a:r>
            <a:endParaRPr lang="zh-CN" altLang="en-US" dirty="0"/>
          </a:p>
        </p:txBody>
      </p:sp>
      <p:pic>
        <p:nvPicPr>
          <p:cNvPr id="4" name="图片 3"/>
          <p:cNvPicPr>
            <a:picLocks noChangeAspect="1"/>
          </p:cNvPicPr>
          <p:nvPr/>
        </p:nvPicPr>
        <p:blipFill>
          <a:blip r:embed="rId2"/>
          <a:stretch>
            <a:fillRect/>
          </a:stretch>
        </p:blipFill>
        <p:spPr>
          <a:xfrm>
            <a:off x="838200" y="1924451"/>
            <a:ext cx="4861560" cy="2908828"/>
          </a:xfrm>
          <a:prstGeom prst="rect">
            <a:avLst/>
          </a:prstGeom>
        </p:spPr>
      </p:pic>
      <p:pic>
        <p:nvPicPr>
          <p:cNvPr id="5" name="图片 4"/>
          <p:cNvPicPr>
            <a:picLocks noChangeAspect="1"/>
          </p:cNvPicPr>
          <p:nvPr/>
        </p:nvPicPr>
        <p:blipFill>
          <a:blip r:embed="rId3"/>
          <a:stretch>
            <a:fillRect/>
          </a:stretch>
        </p:blipFill>
        <p:spPr>
          <a:xfrm>
            <a:off x="6077703" y="1924452"/>
            <a:ext cx="4681738" cy="1357626"/>
          </a:xfrm>
          <a:prstGeom prst="rect">
            <a:avLst/>
          </a:prstGeom>
        </p:spPr>
      </p:pic>
      <p:sp>
        <p:nvSpPr>
          <p:cNvPr id="6" name="文本框 5"/>
          <p:cNvSpPr txBox="1"/>
          <p:nvPr/>
        </p:nvSpPr>
        <p:spPr>
          <a:xfrm>
            <a:off x="6077703" y="4186948"/>
            <a:ext cx="4683760" cy="646331"/>
          </a:xfrm>
          <a:prstGeom prst="rect">
            <a:avLst/>
          </a:prstGeom>
          <a:noFill/>
        </p:spPr>
        <p:txBody>
          <a:bodyPr wrap="square" rtlCol="0">
            <a:spAutoFit/>
          </a:bodyPr>
          <a:lstStyle/>
          <a:p>
            <a:r>
              <a:rPr lang="en-US" altLang="zh-CN" dirty="0" smtClean="0"/>
              <a:t>Example convolution of an infinite and a finite duration waveform</a:t>
            </a:r>
            <a:endParaRPr lang="zh-CN" altLang="en-US" dirty="0"/>
          </a:p>
        </p:txBody>
      </p:sp>
      <p:sp>
        <p:nvSpPr>
          <p:cNvPr id="7" name="文本框 6"/>
          <p:cNvSpPr txBox="1"/>
          <p:nvPr/>
        </p:nvSpPr>
        <p:spPr>
          <a:xfrm>
            <a:off x="838200" y="5156646"/>
            <a:ext cx="10515600" cy="1323439"/>
          </a:xfrm>
          <a:prstGeom prst="rect">
            <a:avLst/>
          </a:prstGeom>
          <a:noFill/>
        </p:spPr>
        <p:txBody>
          <a:bodyPr wrap="square" rtlCol="0">
            <a:spAutoFit/>
          </a:bodyPr>
          <a:lstStyle/>
          <a:p>
            <a:r>
              <a:rPr lang="en-US" altLang="zh-CN" sz="2000" b="1" i="1" u="sng" dirty="0" smtClean="0">
                <a:solidFill>
                  <a:srgbClr val="FF0000"/>
                </a:solidFill>
                <a:effectLst>
                  <a:outerShdw blurRad="38100" dist="38100" dir="2700000" algn="tl">
                    <a:srgbClr val="000000">
                      <a:alpha val="43137"/>
                    </a:srgbClr>
                  </a:outerShdw>
                </a:effectLst>
              </a:rPr>
              <a:t>We have discussed to this point only the class of function for which both x(t) and h(t) are of finite duration. Further we have assumed that N = 2</a:t>
            </a:r>
            <a:r>
              <a:rPr lang="el-GR" altLang="zh-CN" sz="2000" b="1" i="1" u="sng" baseline="30000" dirty="0" smtClean="0">
                <a:solidFill>
                  <a:srgbClr val="FF0000"/>
                </a:solidFill>
                <a:effectLst>
                  <a:outerShdw blurRad="38100" dist="38100" dir="2700000" algn="tl">
                    <a:srgbClr val="000000">
                      <a:alpha val="43137"/>
                    </a:srgbClr>
                  </a:outerShdw>
                </a:effectLst>
              </a:rPr>
              <a:t>γ</a:t>
            </a:r>
            <a:r>
              <a:rPr lang="en-US" altLang="zh-CN" sz="2000" b="1" i="1" u="sng" dirty="0" smtClean="0">
                <a:solidFill>
                  <a:srgbClr val="FF0000"/>
                </a:solidFill>
                <a:effectLst>
                  <a:outerShdw blurRad="38100" dist="38100" dir="2700000" algn="tl">
                    <a:srgbClr val="000000">
                      <a:alpha val="43137"/>
                    </a:srgbClr>
                  </a:outerShdw>
                </a:effectLst>
              </a:rPr>
              <a:t> was sufficiently small so that the number of samples did not exceed our computer memory. When either of these two assumptions is false it is necessary to use the concept of sectioning.</a:t>
            </a:r>
            <a:endParaRPr lang="zh-CN" altLang="en-US" sz="2000" b="1" i="1" u="sng"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280621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54325" y="13627"/>
            <a:ext cx="6327498" cy="6830746"/>
          </a:xfrm>
          <a:prstGeom prst="rect">
            <a:avLst/>
          </a:prstGeom>
        </p:spPr>
      </p:pic>
      <p:pic>
        <p:nvPicPr>
          <p:cNvPr id="5" name="图片 4"/>
          <p:cNvPicPr>
            <a:picLocks noChangeAspect="1"/>
          </p:cNvPicPr>
          <p:nvPr/>
        </p:nvPicPr>
        <p:blipFill>
          <a:blip r:embed="rId3"/>
          <a:stretch>
            <a:fillRect/>
          </a:stretch>
        </p:blipFill>
        <p:spPr>
          <a:xfrm>
            <a:off x="7319086" y="0"/>
            <a:ext cx="4614378" cy="6858000"/>
          </a:xfrm>
          <a:prstGeom prst="rect">
            <a:avLst/>
          </a:prstGeom>
        </p:spPr>
      </p:pic>
      <p:sp>
        <p:nvSpPr>
          <p:cNvPr id="6" name="文本框 5"/>
          <p:cNvSpPr txBox="1"/>
          <p:nvPr/>
        </p:nvSpPr>
        <p:spPr>
          <a:xfrm>
            <a:off x="1434385" y="1894939"/>
            <a:ext cx="4515403" cy="461665"/>
          </a:xfrm>
          <a:prstGeom prst="rect">
            <a:avLst/>
          </a:prstGeom>
          <a:noFill/>
        </p:spPr>
        <p:txBody>
          <a:bodyPr wrap="none" rtlCol="0">
            <a:spAutoFit/>
          </a:bodyPr>
          <a:lstStyle/>
          <a:p>
            <a:r>
              <a:rPr lang="en-US" altLang="zh-CN" sz="2400" b="1" i="1" u="sng" dirty="0" smtClean="0">
                <a:solidFill>
                  <a:srgbClr val="0070C0"/>
                </a:solidFill>
                <a:effectLst>
                  <a:outerShdw blurRad="38100" dist="38100" dir="2700000" algn="tl">
                    <a:srgbClr val="000000">
                      <a:alpha val="43137"/>
                    </a:srgbClr>
                  </a:outerShdw>
                </a:effectLst>
              </a:rPr>
              <a:t>Discrete convolution of each section</a:t>
            </a:r>
            <a:endParaRPr lang="zh-CN" altLang="en-US" sz="2400" b="1" i="1" u="sng" dirty="0">
              <a:solidFill>
                <a:srgbClr val="0070C0"/>
              </a:solidFill>
              <a:effectLst>
                <a:outerShdw blurRad="38100" dist="38100" dir="2700000" algn="tl">
                  <a:srgbClr val="000000">
                    <a:alpha val="43137"/>
                  </a:srgbClr>
                </a:outerShdw>
              </a:effectLst>
            </a:endParaRPr>
          </a:p>
        </p:txBody>
      </p:sp>
      <p:sp>
        <p:nvSpPr>
          <p:cNvPr id="7" name="文本框 6"/>
          <p:cNvSpPr txBox="1"/>
          <p:nvPr/>
        </p:nvSpPr>
        <p:spPr>
          <a:xfrm>
            <a:off x="7832199" y="5382227"/>
            <a:ext cx="3588151" cy="646331"/>
          </a:xfrm>
          <a:prstGeom prst="rect">
            <a:avLst/>
          </a:prstGeom>
          <a:noFill/>
        </p:spPr>
        <p:txBody>
          <a:bodyPr wrap="square" rtlCol="0">
            <a:spAutoFit/>
          </a:bodyPr>
          <a:lstStyle/>
          <a:p>
            <a:r>
              <a:rPr lang="en-US" altLang="zh-CN" b="1" i="1" u="sng" dirty="0" smtClean="0">
                <a:solidFill>
                  <a:srgbClr val="00B050"/>
                </a:solidFill>
                <a:effectLst>
                  <a:outerShdw blurRad="38100" dist="38100" dir="2700000" algn="tl">
                    <a:srgbClr val="000000">
                      <a:alpha val="43137"/>
                    </a:srgbClr>
                  </a:outerShdw>
                </a:effectLst>
              </a:rPr>
              <a:t>Reconstructed results of the discrete convolution of the left</a:t>
            </a:r>
            <a:endParaRPr lang="zh-CN" altLang="en-US" b="1" i="1" u="sng"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6248943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0008" y="365125"/>
            <a:ext cx="6025594" cy="1325563"/>
          </a:xfrm>
        </p:spPr>
        <p:txBody>
          <a:bodyPr/>
          <a:lstStyle/>
          <a:p>
            <a:r>
              <a:rPr lang="en-US" altLang="zh-CN" dirty="0" smtClean="0"/>
              <a:t>Overlap-Save Sectioning</a:t>
            </a:r>
            <a:endParaRPr lang="zh-CN" altLang="en-US" dirty="0"/>
          </a:p>
        </p:txBody>
      </p:sp>
      <p:sp>
        <p:nvSpPr>
          <p:cNvPr id="4" name="文本框 3"/>
          <p:cNvSpPr txBox="1"/>
          <p:nvPr/>
        </p:nvSpPr>
        <p:spPr>
          <a:xfrm>
            <a:off x="843619" y="1889729"/>
            <a:ext cx="4888381" cy="1200329"/>
          </a:xfrm>
          <a:prstGeom prst="rect">
            <a:avLst/>
          </a:prstGeom>
          <a:noFill/>
        </p:spPr>
        <p:txBody>
          <a:bodyPr wrap="square" rtlCol="0">
            <a:spAutoFit/>
          </a:bodyPr>
          <a:lstStyle/>
          <a:p>
            <a:r>
              <a:rPr lang="en-US" altLang="zh-CN" sz="2400" b="1" u="sng" dirty="0" smtClean="0">
                <a:solidFill>
                  <a:srgbClr val="0070C0"/>
                </a:solidFill>
                <a:effectLst>
                  <a:outerShdw blurRad="38100" dist="38100" dir="2700000" algn="tl">
                    <a:srgbClr val="000000">
                      <a:alpha val="43137"/>
                    </a:srgbClr>
                  </a:outerShdw>
                </a:effectLst>
              </a:rPr>
              <a:t>Overlap the sections of </a:t>
            </a:r>
            <a:r>
              <a:rPr lang="en-US" altLang="zh-CN" sz="2400" b="1" i="1" u="sng" dirty="0" smtClean="0">
                <a:solidFill>
                  <a:srgbClr val="0070C0"/>
                </a:solidFill>
                <a:effectLst>
                  <a:outerShdw blurRad="38100" dist="38100" dir="2700000" algn="tl">
                    <a:srgbClr val="000000">
                      <a:alpha val="43137"/>
                    </a:srgbClr>
                  </a:outerShdw>
                </a:effectLst>
              </a:rPr>
              <a:t>x(t)</a:t>
            </a:r>
            <a:r>
              <a:rPr lang="en-US" altLang="zh-CN" sz="2400" b="1" u="sng" dirty="0" smtClean="0">
                <a:solidFill>
                  <a:srgbClr val="0070C0"/>
                </a:solidFill>
                <a:effectLst>
                  <a:outerShdw blurRad="38100" dist="38100" dir="2700000" algn="tl">
                    <a:srgbClr val="000000">
                      <a:alpha val="43137"/>
                    </a:srgbClr>
                  </a:outerShdw>
                </a:effectLst>
              </a:rPr>
              <a:t> by </a:t>
            </a:r>
            <a:r>
              <a:rPr lang="en-US" altLang="zh-CN" sz="2400" b="1" i="1" u="sng" dirty="0" smtClean="0">
                <a:solidFill>
                  <a:srgbClr val="0070C0"/>
                </a:solidFill>
                <a:effectLst>
                  <a:outerShdw blurRad="38100" dist="38100" dir="2700000" algn="tl">
                    <a:srgbClr val="000000">
                      <a:alpha val="43137"/>
                    </a:srgbClr>
                  </a:outerShdw>
                </a:effectLst>
              </a:rPr>
              <a:t>(Q-1)T</a:t>
            </a:r>
            <a:r>
              <a:rPr lang="en-US" altLang="zh-CN" sz="2400" b="1" u="sng" dirty="0" smtClean="0">
                <a:solidFill>
                  <a:srgbClr val="0070C0"/>
                </a:solidFill>
                <a:effectLst>
                  <a:outerShdw blurRad="38100" dist="38100" dir="2700000" algn="tl">
                    <a:srgbClr val="000000">
                      <a:alpha val="43137"/>
                    </a:srgbClr>
                  </a:outerShdw>
                </a:effectLst>
              </a:rPr>
              <a:t>, which is the duration of the function </a:t>
            </a:r>
            <a:r>
              <a:rPr lang="en-US" altLang="zh-CN" sz="2400" b="1" i="1" u="sng" dirty="0" smtClean="0">
                <a:solidFill>
                  <a:srgbClr val="0070C0"/>
                </a:solidFill>
                <a:effectLst>
                  <a:outerShdw blurRad="38100" dist="38100" dir="2700000" algn="tl">
                    <a:srgbClr val="000000">
                      <a:alpha val="43137"/>
                    </a:srgbClr>
                  </a:outerShdw>
                </a:effectLst>
              </a:rPr>
              <a:t>h(t)</a:t>
            </a:r>
            <a:r>
              <a:rPr lang="en-US" altLang="zh-CN" sz="2400" b="1" u="sng" dirty="0" smtClean="0">
                <a:solidFill>
                  <a:srgbClr val="0070C0"/>
                </a:solidFill>
                <a:effectLst>
                  <a:outerShdw blurRad="38100" dist="38100" dir="2700000" algn="tl">
                    <a:srgbClr val="000000">
                      <a:alpha val="43137"/>
                    </a:srgbClr>
                  </a:outerShdw>
                </a:effectLst>
              </a:rPr>
              <a:t> minus </a:t>
            </a:r>
            <a:r>
              <a:rPr lang="en-US" altLang="zh-CN" sz="2400" b="1" i="1" u="sng" dirty="0" smtClean="0">
                <a:solidFill>
                  <a:srgbClr val="0070C0"/>
                </a:solidFill>
                <a:effectLst>
                  <a:outerShdw blurRad="38100" dist="38100" dir="2700000" algn="tl">
                    <a:srgbClr val="000000">
                      <a:alpha val="43137"/>
                    </a:srgbClr>
                  </a:outerShdw>
                </a:effectLst>
              </a:rPr>
              <a:t>T</a:t>
            </a:r>
            <a:endParaRPr lang="zh-CN" altLang="en-US" sz="2400" b="1" i="1" u="sng" dirty="0">
              <a:solidFill>
                <a:srgbClr val="0070C0"/>
              </a:solidFill>
              <a:effectLst>
                <a:outerShdw blurRad="38100" dist="38100" dir="2700000" algn="tl">
                  <a:srgbClr val="000000">
                    <a:alpha val="43137"/>
                  </a:srgbClr>
                </a:outerShdw>
              </a:effectLst>
            </a:endParaRPr>
          </a:p>
        </p:txBody>
      </p:sp>
      <p:pic>
        <p:nvPicPr>
          <p:cNvPr id="5" name="图片 4"/>
          <p:cNvPicPr>
            <a:picLocks noChangeAspect="1"/>
          </p:cNvPicPr>
          <p:nvPr/>
        </p:nvPicPr>
        <p:blipFill>
          <a:blip r:embed="rId2"/>
          <a:stretch>
            <a:fillRect/>
          </a:stretch>
        </p:blipFill>
        <p:spPr>
          <a:xfrm>
            <a:off x="428256" y="3678449"/>
            <a:ext cx="5640730" cy="2111378"/>
          </a:xfrm>
          <a:prstGeom prst="rect">
            <a:avLst/>
          </a:prstGeom>
        </p:spPr>
      </p:pic>
      <p:pic>
        <p:nvPicPr>
          <p:cNvPr id="6" name="图片 5"/>
          <p:cNvPicPr>
            <a:picLocks noChangeAspect="1"/>
          </p:cNvPicPr>
          <p:nvPr/>
        </p:nvPicPr>
        <p:blipFill>
          <a:blip r:embed="rId3"/>
          <a:stretch>
            <a:fillRect/>
          </a:stretch>
        </p:blipFill>
        <p:spPr>
          <a:xfrm>
            <a:off x="6443850" y="0"/>
            <a:ext cx="5732061" cy="6858000"/>
          </a:xfrm>
          <a:prstGeom prst="rect">
            <a:avLst/>
          </a:prstGeom>
        </p:spPr>
      </p:pic>
    </p:spTree>
    <p:extLst>
      <p:ext uri="{BB962C8B-B14F-4D97-AF65-F5344CB8AC3E}">
        <p14:creationId xmlns:p14="http://schemas.microsoft.com/office/powerpoint/2010/main" val="3501656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22923" y="758142"/>
            <a:ext cx="5481014" cy="5341716"/>
          </a:xfrm>
          <a:prstGeom prst="rect">
            <a:avLst/>
          </a:prstGeom>
        </p:spPr>
      </p:pic>
      <p:pic>
        <p:nvPicPr>
          <p:cNvPr id="5" name="图片 4"/>
          <p:cNvPicPr>
            <a:picLocks noChangeAspect="1"/>
          </p:cNvPicPr>
          <p:nvPr/>
        </p:nvPicPr>
        <p:blipFill>
          <a:blip r:embed="rId3"/>
          <a:stretch>
            <a:fillRect/>
          </a:stretch>
        </p:blipFill>
        <p:spPr>
          <a:xfrm>
            <a:off x="6110335" y="1514297"/>
            <a:ext cx="5712360" cy="3489768"/>
          </a:xfrm>
          <a:prstGeom prst="rect">
            <a:avLst/>
          </a:prstGeom>
        </p:spPr>
      </p:pic>
      <p:sp>
        <p:nvSpPr>
          <p:cNvPr id="6" name="文本框 5"/>
          <p:cNvSpPr txBox="1"/>
          <p:nvPr/>
        </p:nvSpPr>
        <p:spPr>
          <a:xfrm>
            <a:off x="6444098" y="5453527"/>
            <a:ext cx="5430037" cy="830997"/>
          </a:xfrm>
          <a:prstGeom prst="rect">
            <a:avLst/>
          </a:prstGeom>
          <a:noFill/>
        </p:spPr>
        <p:txBody>
          <a:bodyPr wrap="square" rtlCol="0">
            <a:spAutoFit/>
          </a:bodyPr>
          <a:lstStyle/>
          <a:p>
            <a:r>
              <a:rPr lang="en-US" altLang="zh-CN" sz="2400" b="1" i="1" u="sng" dirty="0" smtClean="0">
                <a:solidFill>
                  <a:srgbClr val="92D050"/>
                </a:solidFill>
                <a:effectLst>
                  <a:outerShdw blurRad="38100" dist="38100" dir="2700000" algn="tl">
                    <a:srgbClr val="000000">
                      <a:alpha val="43137"/>
                    </a:srgbClr>
                  </a:outerShdw>
                </a:effectLst>
              </a:rPr>
              <a:t>Reconstructed results of the discrete convolution of overlapped sections of data</a:t>
            </a:r>
            <a:endParaRPr lang="zh-CN" altLang="en-US" sz="2400" b="1" i="1" u="sng" dirty="0">
              <a:solidFill>
                <a:srgbClr val="92D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7831761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Overlap-Add Sectioning</a:t>
            </a:r>
            <a:endParaRPr lang="zh-CN" altLang="en-US" dirty="0"/>
          </a:p>
        </p:txBody>
      </p:sp>
      <p:pic>
        <p:nvPicPr>
          <p:cNvPr id="4" name="图片 3"/>
          <p:cNvPicPr>
            <a:picLocks noChangeAspect="1"/>
          </p:cNvPicPr>
          <p:nvPr/>
        </p:nvPicPr>
        <p:blipFill>
          <a:blip r:embed="rId2"/>
          <a:stretch>
            <a:fillRect/>
          </a:stretch>
        </p:blipFill>
        <p:spPr>
          <a:xfrm>
            <a:off x="399793" y="1500110"/>
            <a:ext cx="6355720" cy="5245464"/>
          </a:xfrm>
          <a:prstGeom prst="rect">
            <a:avLst/>
          </a:prstGeom>
        </p:spPr>
      </p:pic>
      <p:sp>
        <p:nvSpPr>
          <p:cNvPr id="6" name="文本框 5"/>
          <p:cNvSpPr txBox="1"/>
          <p:nvPr/>
        </p:nvSpPr>
        <p:spPr>
          <a:xfrm>
            <a:off x="7689620" y="3055085"/>
            <a:ext cx="4147511" cy="2062103"/>
          </a:xfrm>
          <a:prstGeom prst="rect">
            <a:avLst/>
          </a:prstGeom>
          <a:noFill/>
        </p:spPr>
        <p:txBody>
          <a:bodyPr wrap="square" rtlCol="0">
            <a:spAutoFit/>
          </a:bodyPr>
          <a:lstStyle/>
          <a:p>
            <a:r>
              <a:rPr lang="en-US" altLang="zh-CN" sz="3200" b="1" i="1" u="sng" dirty="0" smtClean="0">
                <a:solidFill>
                  <a:srgbClr val="FF0000"/>
                </a:solidFill>
                <a:effectLst>
                  <a:outerShdw blurRad="38100" dist="38100" dir="2700000" algn="tl">
                    <a:srgbClr val="000000">
                      <a:alpha val="43137"/>
                    </a:srgbClr>
                  </a:outerShdw>
                </a:effectLst>
              </a:rPr>
              <a:t>Example illustrating proper sectioning for applying overlap-add discrete convolution</a:t>
            </a:r>
            <a:endParaRPr lang="zh-CN" altLang="en-US" sz="3200" b="1" i="1" u="sng"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822246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18247" y="111760"/>
            <a:ext cx="5350386" cy="6634480"/>
          </a:xfrm>
          <a:prstGeom prst="rect">
            <a:avLst/>
          </a:prstGeom>
        </p:spPr>
      </p:pic>
      <p:pic>
        <p:nvPicPr>
          <p:cNvPr id="5" name="图片 4"/>
          <p:cNvPicPr>
            <a:picLocks noChangeAspect="1"/>
          </p:cNvPicPr>
          <p:nvPr/>
        </p:nvPicPr>
        <p:blipFill>
          <a:blip r:embed="rId3"/>
          <a:stretch>
            <a:fillRect/>
          </a:stretch>
        </p:blipFill>
        <p:spPr>
          <a:xfrm>
            <a:off x="7677040" y="111760"/>
            <a:ext cx="3624800" cy="6634480"/>
          </a:xfrm>
          <a:prstGeom prst="rect">
            <a:avLst/>
          </a:prstGeom>
        </p:spPr>
      </p:pic>
      <p:sp>
        <p:nvSpPr>
          <p:cNvPr id="6" name="文本框 5"/>
          <p:cNvSpPr txBox="1"/>
          <p:nvPr/>
        </p:nvSpPr>
        <p:spPr>
          <a:xfrm rot="16200000">
            <a:off x="5805990" y="3198168"/>
            <a:ext cx="2768900" cy="461665"/>
          </a:xfrm>
          <a:prstGeom prst="rect">
            <a:avLst/>
          </a:prstGeom>
          <a:noFill/>
        </p:spPr>
        <p:txBody>
          <a:bodyPr wrap="none" rtlCol="0">
            <a:spAutoFit/>
          </a:bodyPr>
          <a:lstStyle/>
          <a:p>
            <a:r>
              <a:rPr lang="en-US" altLang="zh-CN" sz="2400" b="1" i="1" u="sng" dirty="0" smtClean="0">
                <a:solidFill>
                  <a:srgbClr val="FFC000"/>
                </a:solidFill>
                <a:effectLst>
                  <a:outerShdw blurRad="38100" dist="38100" dir="2700000" algn="tl">
                    <a:srgbClr val="000000">
                      <a:alpha val="43137"/>
                    </a:srgbClr>
                  </a:outerShdw>
                </a:effectLst>
              </a:rPr>
              <a:t>Reconstructed results</a:t>
            </a:r>
            <a:endParaRPr lang="zh-CN" altLang="en-US" sz="2400" b="1" i="1" u="sng" dirty="0">
              <a:solidFill>
                <a:srgbClr val="FFC000"/>
              </a:solidFill>
              <a:effectLst>
                <a:outerShdw blurRad="38100" dist="38100" dir="2700000" algn="tl">
                  <a:srgbClr val="000000">
                    <a:alpha val="43137"/>
                  </a:srgbClr>
                </a:outerShdw>
              </a:effectLst>
            </a:endParaRPr>
          </a:p>
        </p:txBody>
      </p:sp>
      <p:cxnSp>
        <p:nvCxnSpPr>
          <p:cNvPr id="10" name="直接连接符 9"/>
          <p:cNvCxnSpPr/>
          <p:nvPr/>
        </p:nvCxnSpPr>
        <p:spPr>
          <a:xfrm>
            <a:off x="6664960" y="294640"/>
            <a:ext cx="0" cy="6329680"/>
          </a:xfrm>
          <a:prstGeom prst="line">
            <a:avLst/>
          </a:prstGeom>
          <a:effectLst>
            <a:glow rad="228600">
              <a:schemeClr val="accent5">
                <a:satMod val="175000"/>
                <a:alpha val="40000"/>
              </a:schemeClr>
            </a:glow>
          </a:effec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292981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 The Fourier Transform</a:t>
            </a:r>
            <a:endParaRPr lang="zh-CN" altLang="en-US" dirty="0"/>
          </a:p>
        </p:txBody>
      </p:sp>
      <p:pic>
        <p:nvPicPr>
          <p:cNvPr id="6" name="内容占位符 5"/>
          <p:cNvPicPr>
            <a:picLocks noGrp="1" noChangeAspect="1"/>
          </p:cNvPicPr>
          <p:nvPr>
            <p:ph idx="1"/>
          </p:nvPr>
        </p:nvPicPr>
        <p:blipFill>
          <a:blip r:embed="rId3"/>
          <a:stretch>
            <a:fillRect/>
          </a:stretch>
        </p:blipFill>
        <p:spPr>
          <a:xfrm>
            <a:off x="2146670" y="4829810"/>
            <a:ext cx="6614160" cy="1875790"/>
          </a:xfrm>
          <a:prstGeom prst="rect">
            <a:avLst/>
          </a:prstGeom>
        </p:spPr>
      </p:pic>
      <p:pic>
        <p:nvPicPr>
          <p:cNvPr id="5" name="图片 4"/>
          <p:cNvPicPr>
            <a:picLocks noChangeAspect="1"/>
          </p:cNvPicPr>
          <p:nvPr/>
        </p:nvPicPr>
        <p:blipFill>
          <a:blip r:embed="rId4"/>
          <a:stretch>
            <a:fillRect/>
          </a:stretch>
        </p:blipFill>
        <p:spPr>
          <a:xfrm>
            <a:off x="2373391" y="2519677"/>
            <a:ext cx="7084590" cy="2038491"/>
          </a:xfrm>
          <a:prstGeom prst="rect">
            <a:avLst/>
          </a:prstGeom>
        </p:spPr>
      </p:pic>
      <p:graphicFrame>
        <p:nvGraphicFramePr>
          <p:cNvPr id="7" name="对象 6"/>
          <p:cNvGraphicFramePr>
            <a:graphicFrameLocks noChangeAspect="1"/>
          </p:cNvGraphicFramePr>
          <p:nvPr>
            <p:extLst>
              <p:ext uri="{D42A27DB-BD31-4B8C-83A1-F6EECF244321}">
                <p14:modId xmlns:p14="http://schemas.microsoft.com/office/powerpoint/2010/main" val="2827326804"/>
              </p:ext>
            </p:extLst>
          </p:nvPr>
        </p:nvGraphicFramePr>
        <p:xfrm>
          <a:off x="6257496" y="1428500"/>
          <a:ext cx="2827338" cy="925512"/>
        </p:xfrm>
        <a:graphic>
          <a:graphicData uri="http://schemas.openxmlformats.org/presentationml/2006/ole">
            <mc:AlternateContent xmlns:mc="http://schemas.openxmlformats.org/markup-compatibility/2006">
              <mc:Choice xmlns:v="urn:schemas-microsoft-com:vml" Requires="v">
                <p:oleObj spid="_x0000_s3062" name="公式" r:id="rId5" imgW="1473120" imgH="482400" progId="Equation.3">
                  <p:embed/>
                </p:oleObj>
              </mc:Choice>
              <mc:Fallback>
                <p:oleObj name="公式" r:id="rId5" imgW="1473120" imgH="482400" progId="Equation.3">
                  <p:embed/>
                  <p:pic>
                    <p:nvPicPr>
                      <p:cNvPr id="0" name=""/>
                      <p:cNvPicPr/>
                      <p:nvPr/>
                    </p:nvPicPr>
                    <p:blipFill>
                      <a:blip r:embed="rId6"/>
                      <a:stretch>
                        <a:fillRect/>
                      </a:stretch>
                    </p:blipFill>
                    <p:spPr>
                      <a:xfrm>
                        <a:off x="6257496" y="1428500"/>
                        <a:ext cx="2827338" cy="92551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800115029"/>
              </p:ext>
            </p:extLst>
          </p:nvPr>
        </p:nvGraphicFramePr>
        <p:xfrm>
          <a:off x="2740169" y="1396750"/>
          <a:ext cx="2846387" cy="957262"/>
        </p:xfrm>
        <a:graphic>
          <a:graphicData uri="http://schemas.openxmlformats.org/presentationml/2006/ole">
            <mc:AlternateContent xmlns:mc="http://schemas.openxmlformats.org/markup-compatibility/2006">
              <mc:Choice xmlns:v="urn:schemas-microsoft-com:vml" Requires="v">
                <p:oleObj spid="_x0000_s3063" name="公式" r:id="rId7" imgW="1434960" imgH="482400" progId="Equation.3">
                  <p:embed/>
                </p:oleObj>
              </mc:Choice>
              <mc:Fallback>
                <p:oleObj name="公式" r:id="rId7" imgW="1434960" imgH="482400" progId="Equation.3">
                  <p:embed/>
                  <p:pic>
                    <p:nvPicPr>
                      <p:cNvPr id="7" name="对象 6"/>
                      <p:cNvPicPr/>
                      <p:nvPr/>
                    </p:nvPicPr>
                    <p:blipFill>
                      <a:blip r:embed="rId8"/>
                      <a:stretch>
                        <a:fillRect/>
                      </a:stretch>
                    </p:blipFill>
                    <p:spPr>
                      <a:xfrm>
                        <a:off x="2740169" y="1396750"/>
                        <a:ext cx="2846387" cy="957262"/>
                      </a:xfrm>
                      <a:prstGeom prst="rect">
                        <a:avLst/>
                      </a:prstGeom>
                    </p:spPr>
                  </p:pic>
                </p:oleObj>
              </mc:Fallback>
            </mc:AlternateContent>
          </a:graphicData>
        </a:graphic>
      </p:graphicFrame>
    </p:spTree>
    <p:extLst>
      <p:ext uri="{BB962C8B-B14F-4D97-AF65-F5344CB8AC3E}">
        <p14:creationId xmlns:p14="http://schemas.microsoft.com/office/powerpoint/2010/main" val="14183531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255520" y="517525"/>
            <a:ext cx="7776701" cy="1948092"/>
          </a:xfrm>
          <a:prstGeom prst="rect">
            <a:avLst/>
          </a:prstGeom>
        </p:spPr>
      </p:pic>
      <p:pic>
        <p:nvPicPr>
          <p:cNvPr id="5" name="图片 4"/>
          <p:cNvPicPr>
            <a:picLocks noChangeAspect="1"/>
          </p:cNvPicPr>
          <p:nvPr/>
        </p:nvPicPr>
        <p:blipFill>
          <a:blip r:embed="rId3"/>
          <a:stretch>
            <a:fillRect/>
          </a:stretch>
        </p:blipFill>
        <p:spPr>
          <a:xfrm>
            <a:off x="2423160" y="3935197"/>
            <a:ext cx="7345679" cy="1830286"/>
          </a:xfrm>
          <a:prstGeom prst="rect">
            <a:avLst/>
          </a:prstGeom>
        </p:spPr>
      </p:pic>
      <p:sp>
        <p:nvSpPr>
          <p:cNvPr id="6" name="文本框 5"/>
          <p:cNvSpPr txBox="1"/>
          <p:nvPr/>
        </p:nvSpPr>
        <p:spPr>
          <a:xfrm>
            <a:off x="3056674" y="2768378"/>
            <a:ext cx="6106993" cy="523220"/>
          </a:xfrm>
          <a:prstGeom prst="rect">
            <a:avLst/>
          </a:prstGeom>
          <a:noFill/>
        </p:spPr>
        <p:txBody>
          <a:bodyPr wrap="none" rtlCol="0">
            <a:spAutoFit/>
          </a:bodyPr>
          <a:lstStyle/>
          <a:p>
            <a:r>
              <a:rPr lang="en-US" altLang="zh-CN" sz="2800" dirty="0" smtClean="0">
                <a:solidFill>
                  <a:srgbClr val="FF0000"/>
                </a:solidFill>
              </a:rPr>
              <a:t>Fourier transform of an impulse function</a:t>
            </a:r>
            <a:endParaRPr lang="zh-CN" altLang="en-US" sz="2800" dirty="0">
              <a:solidFill>
                <a:srgbClr val="FF0000"/>
              </a:solidFill>
            </a:endParaRPr>
          </a:p>
        </p:txBody>
      </p:sp>
      <p:sp>
        <p:nvSpPr>
          <p:cNvPr id="7" name="文本框 6"/>
          <p:cNvSpPr txBox="1"/>
          <p:nvPr/>
        </p:nvSpPr>
        <p:spPr>
          <a:xfrm>
            <a:off x="2201054" y="6136015"/>
            <a:ext cx="7831375" cy="523220"/>
          </a:xfrm>
          <a:prstGeom prst="rect">
            <a:avLst/>
          </a:prstGeom>
          <a:noFill/>
        </p:spPr>
        <p:txBody>
          <a:bodyPr wrap="none" rtlCol="0">
            <a:spAutoFit/>
          </a:bodyPr>
          <a:lstStyle/>
          <a:p>
            <a:r>
              <a:rPr lang="en-US" altLang="zh-CN" sz="2800" dirty="0" smtClean="0">
                <a:solidFill>
                  <a:srgbClr val="FFC000"/>
                </a:solidFill>
              </a:rPr>
              <a:t>Fourier transform of a constant amplitude waveform</a:t>
            </a:r>
            <a:endParaRPr lang="zh-CN" altLang="en-US" sz="2800" dirty="0">
              <a:solidFill>
                <a:srgbClr val="FFC000"/>
              </a:solidFill>
            </a:endParaRPr>
          </a:p>
        </p:txBody>
      </p:sp>
    </p:spTree>
    <p:extLst>
      <p:ext uri="{BB962C8B-B14F-4D97-AF65-F5344CB8AC3E}">
        <p14:creationId xmlns:p14="http://schemas.microsoft.com/office/powerpoint/2010/main" val="42568979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919245" y="407510"/>
            <a:ext cx="8353510" cy="2731930"/>
          </a:xfrm>
          <a:prstGeom prst="rect">
            <a:avLst/>
          </a:prstGeom>
        </p:spPr>
      </p:pic>
      <p:pic>
        <p:nvPicPr>
          <p:cNvPr id="5" name="图片 4"/>
          <p:cNvPicPr>
            <a:picLocks noChangeAspect="1"/>
          </p:cNvPicPr>
          <p:nvPr/>
        </p:nvPicPr>
        <p:blipFill>
          <a:blip r:embed="rId3"/>
          <a:stretch>
            <a:fillRect/>
          </a:stretch>
        </p:blipFill>
        <p:spPr>
          <a:xfrm>
            <a:off x="2001409" y="3794760"/>
            <a:ext cx="8243935" cy="2819569"/>
          </a:xfrm>
          <a:prstGeom prst="rect">
            <a:avLst/>
          </a:prstGeom>
        </p:spPr>
      </p:pic>
      <p:sp>
        <p:nvSpPr>
          <p:cNvPr id="6" name="文本框 5"/>
          <p:cNvSpPr txBox="1"/>
          <p:nvPr/>
        </p:nvSpPr>
        <p:spPr>
          <a:xfrm>
            <a:off x="3744683" y="6317012"/>
            <a:ext cx="5368393" cy="430887"/>
          </a:xfrm>
          <a:prstGeom prst="rect">
            <a:avLst/>
          </a:prstGeom>
          <a:noFill/>
        </p:spPr>
        <p:txBody>
          <a:bodyPr wrap="none" rtlCol="0">
            <a:spAutoFit/>
          </a:bodyPr>
          <a:lstStyle/>
          <a:p>
            <a:r>
              <a:rPr lang="en-US" altLang="zh-CN" sz="2200" b="1" i="1" u="sng" dirty="0" smtClean="0">
                <a:solidFill>
                  <a:srgbClr val="C00000"/>
                </a:solidFill>
              </a:rPr>
              <a:t>Note that the Fourier transform is imaginary</a:t>
            </a:r>
            <a:endParaRPr lang="zh-CN" altLang="en-US" sz="2200" b="1" i="1" u="sng" dirty="0">
              <a:solidFill>
                <a:srgbClr val="C00000"/>
              </a:solidFill>
            </a:endParaRPr>
          </a:p>
        </p:txBody>
      </p:sp>
    </p:spTree>
    <p:extLst>
      <p:ext uri="{BB962C8B-B14F-4D97-AF65-F5344CB8AC3E}">
        <p14:creationId xmlns:p14="http://schemas.microsoft.com/office/powerpoint/2010/main" val="8872467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1857</TotalTime>
  <Words>1815</Words>
  <Application>Microsoft Office PowerPoint</Application>
  <PresentationFormat>宽屏</PresentationFormat>
  <Paragraphs>153</Paragraphs>
  <Slides>66</Slides>
  <Notes>1</Notes>
  <HiddenSlides>0</HiddenSlides>
  <MMClips>0</MMClips>
  <ScaleCrop>false</ScaleCrop>
  <HeadingPairs>
    <vt:vector size="8" baseType="variant">
      <vt:variant>
        <vt:lpstr>已用的字体</vt:lpstr>
      </vt:variant>
      <vt:variant>
        <vt:i4>3</vt:i4>
      </vt:variant>
      <vt:variant>
        <vt:lpstr>主题</vt:lpstr>
      </vt:variant>
      <vt:variant>
        <vt:i4>1</vt:i4>
      </vt:variant>
      <vt:variant>
        <vt:lpstr>嵌入 OLE 服务器</vt:lpstr>
      </vt:variant>
      <vt:variant>
        <vt:i4>2</vt:i4>
      </vt:variant>
      <vt:variant>
        <vt:lpstr>幻灯片标题</vt:lpstr>
      </vt:variant>
      <vt:variant>
        <vt:i4>66</vt:i4>
      </vt:variant>
    </vt:vector>
  </HeadingPairs>
  <TitlesOfParts>
    <vt:vector size="72" baseType="lpstr">
      <vt:lpstr>等线</vt:lpstr>
      <vt:lpstr>等线 Light</vt:lpstr>
      <vt:lpstr>Arial</vt:lpstr>
      <vt:lpstr>Office 主题​​</vt:lpstr>
      <vt:lpstr>Equation</vt:lpstr>
      <vt:lpstr>公式</vt:lpstr>
      <vt:lpstr>Fourier Transform</vt:lpstr>
      <vt:lpstr>1. Introduction Transform Analysis</vt:lpstr>
      <vt:lpstr>Introduction Basic Fourier Transform analysis</vt:lpstr>
      <vt:lpstr>PowerPoint 演示文稿</vt:lpstr>
      <vt:lpstr>PowerPoint 演示文稿</vt:lpstr>
      <vt:lpstr>Introduction The Ubiquitous Fourier Transform</vt:lpstr>
      <vt:lpstr>2. The Fourier Transform</vt:lpstr>
      <vt:lpstr>PowerPoint 演示文稿</vt:lpstr>
      <vt:lpstr>PowerPoint 演示文稿</vt:lpstr>
      <vt:lpstr>PowerPoint 演示文稿</vt:lpstr>
      <vt:lpstr>PowerPoint 演示文稿</vt:lpstr>
      <vt:lpstr>Inversion Formula Proof</vt:lpstr>
      <vt:lpstr>Alternate Fourier Transform Definitions</vt:lpstr>
      <vt:lpstr>PowerPoint 演示文稿</vt:lpstr>
      <vt:lpstr>PowerPoint 演示文稿</vt:lpstr>
      <vt:lpstr>PowerPoint 演示文稿</vt:lpstr>
      <vt:lpstr>3. Convolution and Correlation (1). Convolution</vt:lpstr>
      <vt:lpstr>Graphic Evaluation of the Convolution Integral</vt:lpstr>
      <vt:lpstr>Another example of Convolution</vt:lpstr>
      <vt:lpstr>Alternate Form of the Convolution Integral</vt:lpstr>
      <vt:lpstr>Convolution Involving Impulse Functions</vt:lpstr>
      <vt:lpstr>Convolution Theorem</vt:lpstr>
      <vt:lpstr>PowerPoint 演示文稿</vt:lpstr>
      <vt:lpstr>Frequency Convolution Theorem</vt:lpstr>
      <vt:lpstr>3. Convolution and Correlation (2). Correlation</vt:lpstr>
      <vt:lpstr>Correlation procedure: displacement, multiplication and integration</vt:lpstr>
      <vt:lpstr>4. Fourier Series and Sampled Waveforms (1). Fourier Series</vt:lpstr>
      <vt:lpstr>PowerPoint 演示文稿</vt:lpstr>
      <vt:lpstr>A Example of Fourier Series</vt:lpstr>
      <vt:lpstr>Fourier Series as a Special Case of the Fourier Integral</vt:lpstr>
      <vt:lpstr>(2). Waveform Sampling</vt:lpstr>
      <vt:lpstr>Sampling Theorem</vt:lpstr>
      <vt:lpstr>Graphical derivation of the sampling theorem</vt:lpstr>
      <vt:lpstr>5. The Discrete Fourier Transform</vt:lpstr>
      <vt:lpstr>Another example of DFT</vt:lpstr>
      <vt:lpstr>Relation between the Discrete and Continuous Fourier Transform</vt:lpstr>
      <vt:lpstr>PowerPoint 演示文稿</vt:lpstr>
      <vt:lpstr>Relation between the Discrete and Continuous Fourier Transform</vt:lpstr>
      <vt:lpstr>PowerPoint 演示文稿</vt:lpstr>
      <vt:lpstr>Relation between the Discrete and Continuous Fourier Transform</vt:lpstr>
      <vt:lpstr>Relation between the Discrete and Continuous Fourier Transform</vt:lpstr>
      <vt:lpstr>6. Discrete Convolution and Correlation (1). Convolution</vt:lpstr>
      <vt:lpstr>Graphical discrete convolution</vt:lpstr>
      <vt:lpstr>Relationship between Discrete  and Continuous convolution</vt:lpstr>
      <vt:lpstr>Relationship between Discrete and Continuous convolution</vt:lpstr>
      <vt:lpstr>7. Applying the Discrete Fourier Transform to the computation of Fourier transforms and Fourier series</vt:lpstr>
      <vt:lpstr>Inverse Fourier Transform Approximation</vt:lpstr>
      <vt:lpstr>Fourier Series Harmonic Analysis via the Discrete Fourier Transform</vt:lpstr>
      <vt:lpstr>Fourier Series Harmonic Synthesis via the Discrete Fourier Transform</vt:lpstr>
      <vt:lpstr>Leakage Reduction</vt:lpstr>
      <vt:lpstr>Leakage Reduction</vt:lpstr>
      <vt:lpstr>Leakage Reduction</vt:lpstr>
      <vt:lpstr>Leakage Reduction</vt:lpstr>
      <vt:lpstr>Leakage Reduction</vt:lpstr>
      <vt:lpstr>7. Fast Fourier Transform (FFT) Convolution and Correlation</vt:lpstr>
      <vt:lpstr>FFT Convolution of Finite Duration Waveforms</vt:lpstr>
      <vt:lpstr>FFT Convolution of Finite Duration Waveforms</vt:lpstr>
      <vt:lpstr>FFT Correlation of Finite Duration Waveforms</vt:lpstr>
      <vt:lpstr>FFT Correlation of Finite Duration Waveforms</vt:lpstr>
      <vt:lpstr>FFT Correlation of Finite Duration Waveforms</vt:lpstr>
      <vt:lpstr>FFT Convolution of an Infinite and a Finite Duration Waveform</vt:lpstr>
      <vt:lpstr>PowerPoint 演示文稿</vt:lpstr>
      <vt:lpstr>Overlap-Save Sectioning</vt:lpstr>
      <vt:lpstr>PowerPoint 演示文稿</vt:lpstr>
      <vt:lpstr>Overlap-Add Sectioning</vt:lpstr>
      <vt:lpstr>PowerPoint 演示文稿</vt:lpstr>
    </vt:vector>
  </TitlesOfParts>
  <Company>XMU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Fourier Transform</dc:title>
  <dc:creator>dreamsummit</dc:creator>
  <cp:lastModifiedBy>Luo Saiyu</cp:lastModifiedBy>
  <cp:revision>517</cp:revision>
  <dcterms:created xsi:type="dcterms:W3CDTF">2016-11-29T12:42:46Z</dcterms:created>
  <dcterms:modified xsi:type="dcterms:W3CDTF">2016-12-10T14:40:51Z</dcterms:modified>
</cp:coreProperties>
</file>